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71" r:id="rId2"/>
    <p:sldId id="272" r:id="rId3"/>
    <p:sldId id="273" r:id="rId4"/>
    <p:sldId id="264" r:id="rId5"/>
    <p:sldId id="265" r:id="rId6"/>
    <p:sldId id="276" r:id="rId7"/>
    <p:sldId id="277" r:id="rId8"/>
    <p:sldId id="278" r:id="rId9"/>
    <p:sldId id="275" r:id="rId10"/>
    <p:sldId id="270" r:id="rId11"/>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49"/>
    <p:restoredTop sz="73203"/>
  </p:normalViewPr>
  <p:slideViewPr>
    <p:cSldViewPr snapToGrid="0">
      <p:cViewPr>
        <p:scale>
          <a:sx n="59" d="100"/>
          <a:sy n="59" d="100"/>
        </p:scale>
        <p:origin x="3232" y="1240"/>
      </p:cViewPr>
      <p:guideLst/>
    </p:cSldViewPr>
  </p:slideViewPr>
  <p:notesTextViewPr>
    <p:cViewPr>
      <p:scale>
        <a:sx n="80" d="100"/>
        <a:sy n="8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A85988-650C-E84E-8028-7BA27209D965}" type="datetimeFigureOut">
              <a:rPr lang="en-CH" smtClean="0"/>
              <a:t>07.12.2023</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5D0C9E-1D5D-B142-8155-22B8FB29A8D5}" type="slidenum">
              <a:rPr lang="en-CH" smtClean="0"/>
              <a:t>‹#›</a:t>
            </a:fld>
            <a:endParaRPr lang="en-CH"/>
          </a:p>
        </p:txBody>
      </p:sp>
    </p:spTree>
    <p:extLst>
      <p:ext uri="{BB962C8B-B14F-4D97-AF65-F5344CB8AC3E}">
        <p14:creationId xmlns:p14="http://schemas.microsoft.com/office/powerpoint/2010/main" val="7504915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GET READY FOR THE JUNGLE!!!!!!!!!!!</a:t>
            </a:r>
          </a:p>
        </p:txBody>
      </p:sp>
      <p:sp>
        <p:nvSpPr>
          <p:cNvPr id="4" name="Slide Number Placeholder 3"/>
          <p:cNvSpPr>
            <a:spLocks noGrp="1"/>
          </p:cNvSpPr>
          <p:nvPr>
            <p:ph type="sldNum" sz="quarter" idx="5"/>
          </p:nvPr>
        </p:nvSpPr>
        <p:spPr/>
        <p:txBody>
          <a:bodyPr/>
          <a:lstStyle/>
          <a:p>
            <a:fld id="{FA5D0C9E-1D5D-B142-8155-22B8FB29A8D5}" type="slidenum">
              <a:rPr lang="en-CH" smtClean="0"/>
              <a:t>1</a:t>
            </a:fld>
            <a:endParaRPr lang="en-CH"/>
          </a:p>
        </p:txBody>
      </p:sp>
    </p:spTree>
    <p:extLst>
      <p:ext uri="{BB962C8B-B14F-4D97-AF65-F5344CB8AC3E}">
        <p14:creationId xmlns:p14="http://schemas.microsoft.com/office/powerpoint/2010/main" val="33709642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 FINISH – David</a:t>
            </a:r>
          </a:p>
          <a:p>
            <a:endParaRPr lang="en-CH" dirty="0"/>
          </a:p>
          <a:p>
            <a:r>
              <a:rPr lang="en-CH" dirty="0"/>
              <a:t>Grazzie for watching</a:t>
            </a:r>
          </a:p>
        </p:txBody>
      </p:sp>
      <p:sp>
        <p:nvSpPr>
          <p:cNvPr id="4" name="Slide Number Placeholder 3"/>
          <p:cNvSpPr>
            <a:spLocks noGrp="1"/>
          </p:cNvSpPr>
          <p:nvPr>
            <p:ph type="sldNum" sz="quarter" idx="5"/>
          </p:nvPr>
        </p:nvSpPr>
        <p:spPr/>
        <p:txBody>
          <a:bodyPr/>
          <a:lstStyle/>
          <a:p>
            <a:fld id="{FA5D0C9E-1D5D-B142-8155-22B8FB29A8D5}" type="slidenum">
              <a:rPr lang="en-CH" smtClean="0"/>
              <a:t>10</a:t>
            </a:fld>
            <a:endParaRPr lang="en-CH"/>
          </a:p>
        </p:txBody>
      </p:sp>
    </p:spTree>
    <p:extLst>
      <p:ext uri="{BB962C8B-B14F-4D97-AF65-F5344CB8AC3E}">
        <p14:creationId xmlns:p14="http://schemas.microsoft.com/office/powerpoint/2010/main" val="2922874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 ASKING PUBLIC - David</a:t>
            </a:r>
          </a:p>
          <a:p>
            <a:endParaRPr lang="en-CH" dirty="0"/>
          </a:p>
          <a:p>
            <a:r>
              <a:rPr lang="en-CH" dirty="0"/>
              <a:t>- HYPOTHETICAL SITUATION - David, Tanu</a:t>
            </a:r>
          </a:p>
          <a:p>
            <a:endParaRPr lang="en-CH" dirty="0"/>
          </a:p>
          <a:p>
            <a:r>
              <a:rPr lang="en-CH" dirty="0"/>
              <a:t>- DEMO TIME - Alex</a:t>
            </a:r>
          </a:p>
          <a:p>
            <a:endParaRPr lang="en-CH" dirty="0"/>
          </a:p>
          <a:p>
            <a:r>
              <a:rPr lang="en-CH" dirty="0"/>
              <a:t>- NEXT SLIDE -</a:t>
            </a:r>
          </a:p>
        </p:txBody>
      </p:sp>
      <p:sp>
        <p:nvSpPr>
          <p:cNvPr id="4" name="Slide Number Placeholder 3"/>
          <p:cNvSpPr>
            <a:spLocks noGrp="1"/>
          </p:cNvSpPr>
          <p:nvPr>
            <p:ph type="sldNum" sz="quarter" idx="5"/>
          </p:nvPr>
        </p:nvSpPr>
        <p:spPr/>
        <p:txBody>
          <a:bodyPr/>
          <a:lstStyle/>
          <a:p>
            <a:fld id="{FA5D0C9E-1D5D-B142-8155-22B8FB29A8D5}" type="slidenum">
              <a:rPr lang="en-CH" smtClean="0"/>
              <a:t>2</a:t>
            </a:fld>
            <a:endParaRPr lang="en-CH"/>
          </a:p>
        </p:txBody>
      </p:sp>
    </p:spTree>
    <p:extLst>
      <p:ext uri="{BB962C8B-B14F-4D97-AF65-F5344CB8AC3E}">
        <p14:creationId xmlns:p14="http://schemas.microsoft.com/office/powerpoint/2010/main" val="4067629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 PROBLEMS - David</a:t>
            </a:r>
          </a:p>
          <a:p>
            <a:endParaRPr lang="en-CH" dirty="0"/>
          </a:p>
          <a:p>
            <a:r>
              <a:rPr lang="en-CH" dirty="0"/>
              <a:t>- TARGETS - Tanu</a:t>
            </a:r>
          </a:p>
          <a:p>
            <a:endParaRPr lang="en-CH" dirty="0"/>
          </a:p>
          <a:p>
            <a:r>
              <a:rPr lang="en-CH" dirty="0"/>
              <a:t>- NEXT SLIDE -</a:t>
            </a:r>
          </a:p>
        </p:txBody>
      </p:sp>
      <p:sp>
        <p:nvSpPr>
          <p:cNvPr id="4" name="Slide Number Placeholder 3"/>
          <p:cNvSpPr>
            <a:spLocks noGrp="1"/>
          </p:cNvSpPr>
          <p:nvPr>
            <p:ph type="sldNum" sz="quarter" idx="5"/>
          </p:nvPr>
        </p:nvSpPr>
        <p:spPr/>
        <p:txBody>
          <a:bodyPr/>
          <a:lstStyle/>
          <a:p>
            <a:fld id="{FA5D0C9E-1D5D-B142-8155-22B8FB29A8D5}" type="slidenum">
              <a:rPr lang="en-CH" smtClean="0"/>
              <a:t>3</a:t>
            </a:fld>
            <a:endParaRPr lang="en-CH"/>
          </a:p>
        </p:txBody>
      </p:sp>
    </p:spTree>
    <p:extLst>
      <p:ext uri="{BB962C8B-B14F-4D97-AF65-F5344CB8AC3E}">
        <p14:creationId xmlns:p14="http://schemas.microsoft.com/office/powerpoint/2010/main" val="2168698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 WORKFLOW – Tanu</a:t>
            </a:r>
          </a:p>
          <a:p>
            <a:endParaRPr lang="en-CH" dirty="0"/>
          </a:p>
          <a:p>
            <a:endParaRPr lang="en-CH" dirty="0"/>
          </a:p>
          <a:p>
            <a:r>
              <a:rPr lang="en-CH" dirty="0"/>
              <a:t>Tanu (2 models)</a:t>
            </a:r>
          </a:p>
          <a:p>
            <a:r>
              <a:rPr lang="en-CH" dirty="0"/>
              <a:t>	STT</a:t>
            </a:r>
          </a:p>
          <a:p>
            <a:r>
              <a:rPr lang="en-CH" dirty="0"/>
              <a:t>	GENDER RECOGNITION</a:t>
            </a:r>
          </a:p>
          <a:p>
            <a:endParaRPr lang="en-CH" dirty="0"/>
          </a:p>
          <a:p>
            <a:r>
              <a:rPr lang="en-CH" dirty="0"/>
              <a:t>David (2 models)</a:t>
            </a:r>
          </a:p>
          <a:p>
            <a:r>
              <a:rPr lang="en-CH" dirty="0"/>
              <a:t>	TTT</a:t>
            </a:r>
          </a:p>
          <a:p>
            <a:r>
              <a:rPr lang="en-CH" dirty="0"/>
              <a:t>	TTS</a:t>
            </a:r>
          </a:p>
          <a:p>
            <a:endParaRPr lang="en-CH" dirty="0"/>
          </a:p>
          <a:p>
            <a:r>
              <a:rPr lang="en-CH" dirty="0"/>
              <a:t>- NEXT SLIDE -</a:t>
            </a:r>
          </a:p>
        </p:txBody>
      </p:sp>
      <p:sp>
        <p:nvSpPr>
          <p:cNvPr id="4" name="Slide Number Placeholder 3"/>
          <p:cNvSpPr>
            <a:spLocks noGrp="1"/>
          </p:cNvSpPr>
          <p:nvPr>
            <p:ph type="sldNum" sz="quarter" idx="5"/>
          </p:nvPr>
        </p:nvSpPr>
        <p:spPr/>
        <p:txBody>
          <a:bodyPr/>
          <a:lstStyle/>
          <a:p>
            <a:fld id="{FA5D0C9E-1D5D-B142-8155-22B8FB29A8D5}" type="slidenum">
              <a:rPr lang="en-CH" smtClean="0"/>
              <a:t>4</a:t>
            </a:fld>
            <a:endParaRPr lang="en-CH"/>
          </a:p>
        </p:txBody>
      </p:sp>
    </p:spTree>
    <p:extLst>
      <p:ext uri="{BB962C8B-B14F-4D97-AF65-F5344CB8AC3E}">
        <p14:creationId xmlns:p14="http://schemas.microsoft.com/office/powerpoint/2010/main" val="1990374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 STT MODEL - Tanu</a:t>
            </a:r>
          </a:p>
          <a:p>
            <a:endParaRPr lang="en-CH" dirty="0"/>
          </a:p>
          <a:p>
            <a:r>
              <a:rPr lang="en-CH" dirty="0"/>
              <a:t>- NEXT SLIDE -</a:t>
            </a:r>
          </a:p>
          <a:p>
            <a:endParaRPr lang="en-CH" dirty="0"/>
          </a:p>
          <a:p>
            <a:endParaRPr lang="en-CH" dirty="0"/>
          </a:p>
          <a:p>
            <a:pPr algn="l"/>
            <a:r>
              <a:rPr lang="en-CH" dirty="0"/>
              <a:t>-</a:t>
            </a:r>
            <a:r>
              <a:rPr lang="en-GB" b="0" i="0" dirty="0">
                <a:solidFill>
                  <a:srgbClr val="D1D2D3"/>
                </a:solidFill>
                <a:effectLst/>
                <a:latin typeface="Slack-Lato"/>
              </a:rPr>
              <a:t>The “</a:t>
            </a:r>
            <a:r>
              <a:rPr lang="en-GB" b="0" i="0" dirty="0" err="1">
                <a:solidFill>
                  <a:srgbClr val="D1D2D3"/>
                </a:solidFill>
                <a:effectLst/>
                <a:latin typeface="Slack-Lato"/>
              </a:rPr>
              <a:t>WhisperForConditionalGeneration</a:t>
            </a:r>
            <a:r>
              <a:rPr lang="en-GB" b="0" i="0" dirty="0">
                <a:solidFill>
                  <a:srgbClr val="D1D2D3"/>
                </a:solidFill>
                <a:effectLst/>
                <a:latin typeface="Slack-Lato"/>
              </a:rPr>
              <a:t>” is a specialized machine learning model designed primarily for converting speech to text. A simpler explanation:</a:t>
            </a:r>
          </a:p>
          <a:p>
            <a:pPr algn="l">
              <a:buFont typeface="+mj-lt"/>
              <a:buAutoNum type="arabicPeriod"/>
            </a:pPr>
            <a:r>
              <a:rPr lang="en-GB" b="0" i="0" dirty="0">
                <a:solidFill>
                  <a:srgbClr val="D1D2D3"/>
                </a:solidFill>
                <a:effectLst/>
                <a:latin typeface="Slack-Lato"/>
              </a:rPr>
              <a:t>How It Works: The model has two main parts:</a:t>
            </a:r>
          </a:p>
          <a:p>
            <a:pPr algn="l">
              <a:buFont typeface="Arial" panose="020B0604020202020204" pitchFamily="34" charset="0"/>
              <a:buChar char="•"/>
            </a:pPr>
            <a:r>
              <a:rPr lang="en-GB" b="0" i="0" dirty="0">
                <a:solidFill>
                  <a:srgbClr val="D1D2D3"/>
                </a:solidFill>
                <a:effectLst/>
                <a:latin typeface="Slack-Lato"/>
              </a:rPr>
              <a:t>Encoder: This part listens to the speech and breaks it down into a format the machine can understand. It uses several layers and techniques to focus on important parts of the speech and understand the context.</a:t>
            </a:r>
          </a:p>
          <a:p>
            <a:pPr algn="l">
              <a:buFont typeface="Arial" panose="020B0604020202020204" pitchFamily="34" charset="0"/>
              <a:buChar char="•"/>
            </a:pPr>
            <a:r>
              <a:rPr lang="en-GB" b="0" i="0" dirty="0">
                <a:solidFill>
                  <a:srgbClr val="D1D2D3"/>
                </a:solidFill>
                <a:effectLst/>
                <a:latin typeface="Slack-Lato"/>
              </a:rPr>
              <a:t>Decoder: After the speech is processed by the encoder, this part translates it into written words. It ensures the text makes sense and keeps the original meaning of the speech.</a:t>
            </a:r>
          </a:p>
          <a:p>
            <a:pPr algn="l">
              <a:buFont typeface="+mj-lt"/>
              <a:buAutoNum type="arabicPeriod"/>
            </a:pPr>
            <a:r>
              <a:rPr lang="en-GB" b="0" i="0" dirty="0">
                <a:solidFill>
                  <a:srgbClr val="D1D2D3"/>
                </a:solidFill>
                <a:effectLst/>
                <a:latin typeface="Slack-Lato"/>
              </a:rPr>
              <a:t>Complex Processing: Both parts use advanced techniques like layers of neural networks, attention mechanisms (to focus on key parts of the speech), and layer normalization (to improve performance).</a:t>
            </a:r>
          </a:p>
          <a:p>
            <a:pPr algn="l">
              <a:buFont typeface="+mj-lt"/>
              <a:buAutoNum type="arabicPeriod"/>
            </a:pPr>
            <a:r>
              <a:rPr lang="en-GB" b="0" i="0" dirty="0">
                <a:solidFill>
                  <a:srgbClr val="D1D2D3"/>
                </a:solidFill>
                <a:effectLst/>
                <a:latin typeface="Slack-Lato"/>
              </a:rPr>
              <a:t>Output: In the end, the model outputs written text that represents what was spoken.</a:t>
            </a:r>
          </a:p>
          <a:p>
            <a:endParaRPr lang="en-CH" dirty="0"/>
          </a:p>
        </p:txBody>
      </p:sp>
      <p:sp>
        <p:nvSpPr>
          <p:cNvPr id="4" name="Slide Number Placeholder 3"/>
          <p:cNvSpPr>
            <a:spLocks noGrp="1"/>
          </p:cNvSpPr>
          <p:nvPr>
            <p:ph type="sldNum" sz="quarter" idx="5"/>
          </p:nvPr>
        </p:nvSpPr>
        <p:spPr/>
        <p:txBody>
          <a:bodyPr/>
          <a:lstStyle/>
          <a:p>
            <a:fld id="{FA5D0C9E-1D5D-B142-8155-22B8FB29A8D5}" type="slidenum">
              <a:rPr lang="en-CH" smtClean="0"/>
              <a:t>5</a:t>
            </a:fld>
            <a:endParaRPr lang="en-CH"/>
          </a:p>
        </p:txBody>
      </p:sp>
    </p:spTree>
    <p:extLst>
      <p:ext uri="{BB962C8B-B14F-4D97-AF65-F5344CB8AC3E}">
        <p14:creationId xmlns:p14="http://schemas.microsoft.com/office/powerpoint/2010/main" val="110617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 GENDER RECOGNITION - Tanu</a:t>
            </a:r>
          </a:p>
          <a:p>
            <a:endParaRPr lang="en-CH" dirty="0"/>
          </a:p>
          <a:p>
            <a:r>
              <a:rPr lang="en-CH" dirty="0"/>
              <a:t>- NEXT SLIDE -</a:t>
            </a:r>
          </a:p>
        </p:txBody>
      </p:sp>
      <p:sp>
        <p:nvSpPr>
          <p:cNvPr id="4" name="Slide Number Placeholder 3"/>
          <p:cNvSpPr>
            <a:spLocks noGrp="1"/>
          </p:cNvSpPr>
          <p:nvPr>
            <p:ph type="sldNum" sz="quarter" idx="5"/>
          </p:nvPr>
        </p:nvSpPr>
        <p:spPr/>
        <p:txBody>
          <a:bodyPr/>
          <a:lstStyle/>
          <a:p>
            <a:fld id="{FA5D0C9E-1D5D-B142-8155-22B8FB29A8D5}" type="slidenum">
              <a:rPr lang="en-CH" smtClean="0"/>
              <a:t>6</a:t>
            </a:fld>
            <a:endParaRPr lang="en-CH"/>
          </a:p>
        </p:txBody>
      </p:sp>
    </p:spTree>
    <p:extLst>
      <p:ext uri="{BB962C8B-B14F-4D97-AF65-F5344CB8AC3E}">
        <p14:creationId xmlns:p14="http://schemas.microsoft.com/office/powerpoint/2010/main" val="3755963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D1D2D3"/>
                </a:solidFill>
                <a:effectLst/>
                <a:latin typeface="Slack-Lato"/>
              </a:rPr>
              <a:t>- TRANSLATION - David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i="0" dirty="0">
              <a:solidFill>
                <a:srgbClr val="D1D2D3"/>
              </a:solidFill>
              <a:effectLst/>
              <a:latin typeface="Slack-Lat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D1D2D3"/>
                </a:solidFill>
                <a:effectLst/>
                <a:latin typeface="Slack-Lato"/>
              </a:rPr>
              <a:t>- NEXT SLIDE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i="0" dirty="0">
              <a:solidFill>
                <a:srgbClr val="D1D2D3"/>
              </a:solidFill>
              <a:effectLst/>
              <a:latin typeface="Slack-Lat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D1D5DB"/>
                </a:solidFill>
                <a:effectLst/>
                <a:latin typeface="Söhne"/>
              </a:rPr>
              <a:t>It employs a robust matching algorithm, sourcing translations from various professionals and web content.</a:t>
            </a:r>
            <a:endParaRPr lang="en-CH" dirty="0"/>
          </a:p>
        </p:txBody>
      </p:sp>
      <p:sp>
        <p:nvSpPr>
          <p:cNvPr id="4" name="Slide Number Placeholder 3"/>
          <p:cNvSpPr>
            <a:spLocks noGrp="1"/>
          </p:cNvSpPr>
          <p:nvPr>
            <p:ph type="sldNum" sz="quarter" idx="5"/>
          </p:nvPr>
        </p:nvSpPr>
        <p:spPr/>
        <p:txBody>
          <a:bodyPr/>
          <a:lstStyle/>
          <a:p>
            <a:fld id="{FA5D0C9E-1D5D-B142-8155-22B8FB29A8D5}" type="slidenum">
              <a:rPr lang="en-CH" smtClean="0"/>
              <a:t>7</a:t>
            </a:fld>
            <a:endParaRPr lang="en-CH"/>
          </a:p>
        </p:txBody>
      </p:sp>
    </p:spTree>
    <p:extLst>
      <p:ext uri="{BB962C8B-B14F-4D97-AF65-F5344CB8AC3E}">
        <p14:creationId xmlns:p14="http://schemas.microsoft.com/office/powerpoint/2010/main" val="281016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D1D2D3"/>
                </a:solidFill>
                <a:effectLst/>
                <a:latin typeface="Slack-Lato"/>
              </a:rPr>
              <a:t>- TEXT TO SPEECH - David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i="0" dirty="0">
              <a:solidFill>
                <a:srgbClr val="D1D2D3"/>
              </a:solidFill>
              <a:effectLst/>
              <a:latin typeface="Slack-Lat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D1D2D3"/>
                </a:solidFill>
                <a:effectLst/>
                <a:latin typeface="Slack-Lato"/>
              </a:rPr>
              <a:t>- NEXT SLIDE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i="0" dirty="0">
              <a:solidFill>
                <a:srgbClr val="D1D2D3"/>
              </a:solidFill>
              <a:effectLst/>
              <a:latin typeface="Slack-Lat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D1D2D3"/>
                </a:solidFill>
                <a:effectLst/>
                <a:latin typeface="Slack-Lato"/>
              </a:rPr>
              <a:t>model : </a:t>
            </a:r>
            <a:r>
              <a:rPr lang="en-GB" b="1" i="0" dirty="0" err="1">
                <a:solidFill>
                  <a:srgbClr val="D1D2D3"/>
                </a:solidFill>
                <a:effectLst/>
                <a:latin typeface="Slack-Lato"/>
              </a:rPr>
              <a:t>Wavenet</a:t>
            </a:r>
            <a:r>
              <a:rPr lang="en-GB" b="1" i="0" dirty="0">
                <a:solidFill>
                  <a:srgbClr val="D1D2D3"/>
                </a:solidFill>
                <a:effectLst/>
                <a:latin typeface="Slack-Lato"/>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D1D2D3"/>
                </a:solidFill>
                <a:effectLst/>
                <a:latin typeface="Slack-Lato"/>
              </a:rPr>
              <a:t>natural voice</a:t>
            </a:r>
          </a:p>
        </p:txBody>
      </p:sp>
      <p:sp>
        <p:nvSpPr>
          <p:cNvPr id="4" name="Slide Number Placeholder 3"/>
          <p:cNvSpPr>
            <a:spLocks noGrp="1"/>
          </p:cNvSpPr>
          <p:nvPr>
            <p:ph type="sldNum" sz="quarter" idx="5"/>
          </p:nvPr>
        </p:nvSpPr>
        <p:spPr/>
        <p:txBody>
          <a:bodyPr/>
          <a:lstStyle/>
          <a:p>
            <a:fld id="{FA5D0C9E-1D5D-B142-8155-22B8FB29A8D5}" type="slidenum">
              <a:rPr lang="en-CH" smtClean="0"/>
              <a:t>8</a:t>
            </a:fld>
            <a:endParaRPr lang="en-CH"/>
          </a:p>
        </p:txBody>
      </p:sp>
    </p:spTree>
    <p:extLst>
      <p:ext uri="{BB962C8B-B14F-4D97-AF65-F5344CB8AC3E}">
        <p14:creationId xmlns:p14="http://schemas.microsoft.com/office/powerpoint/2010/main" val="3754540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  </a:t>
            </a:r>
            <a:r>
              <a:rPr lang="en-CH" b="1" dirty="0"/>
              <a:t>ENHANCEMENT</a:t>
            </a:r>
            <a:r>
              <a:rPr lang="en-CH" dirty="0"/>
              <a:t> – Tanu</a:t>
            </a:r>
          </a:p>
          <a:p>
            <a:endParaRPr lang="en-CH" dirty="0"/>
          </a:p>
          <a:p>
            <a:r>
              <a:rPr lang="en-CH" dirty="0"/>
              <a:t>- NEXT SLIDE -</a:t>
            </a:r>
          </a:p>
          <a:p>
            <a:br>
              <a:rPr lang="en-GB" dirty="0"/>
            </a:br>
            <a:r>
              <a:rPr lang="en-GB" b="0" i="0" dirty="0">
                <a:solidFill>
                  <a:srgbClr val="D1D5DB"/>
                </a:solidFill>
                <a:effectLst/>
                <a:latin typeface="Söhne"/>
              </a:rPr>
              <a:t>At the beginning, we had so many awesome ideas for our project, but due to time and budget constraints, we had to choose just one feature to work on for now. The exciting part is that as we gain more experience and time, we're really looking forward to going back and adding all those fantastic features we initially dreamed of. It's like starting with something great and knowing it's going to get even better down the road!</a:t>
            </a:r>
            <a:endParaRPr lang="en-CH" dirty="0"/>
          </a:p>
        </p:txBody>
      </p:sp>
      <p:sp>
        <p:nvSpPr>
          <p:cNvPr id="4" name="Slide Number Placeholder 3"/>
          <p:cNvSpPr>
            <a:spLocks noGrp="1"/>
          </p:cNvSpPr>
          <p:nvPr>
            <p:ph type="sldNum" sz="quarter" idx="5"/>
          </p:nvPr>
        </p:nvSpPr>
        <p:spPr/>
        <p:txBody>
          <a:bodyPr/>
          <a:lstStyle/>
          <a:p>
            <a:fld id="{FA5D0C9E-1D5D-B142-8155-22B8FB29A8D5}" type="slidenum">
              <a:rPr lang="en-CH" smtClean="0"/>
              <a:t>9</a:t>
            </a:fld>
            <a:endParaRPr lang="en-CH"/>
          </a:p>
        </p:txBody>
      </p:sp>
    </p:spTree>
    <p:extLst>
      <p:ext uri="{BB962C8B-B14F-4D97-AF65-F5344CB8AC3E}">
        <p14:creationId xmlns:p14="http://schemas.microsoft.com/office/powerpoint/2010/main" val="1020778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F4580-91AC-012C-80A5-DD69621DB5C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1038C942-87C1-D9C3-9338-051C97EABB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AD2BE20F-A6D1-2789-AB17-28532E1D21E6}"/>
              </a:ext>
            </a:extLst>
          </p:cNvPr>
          <p:cNvSpPr>
            <a:spLocks noGrp="1"/>
          </p:cNvSpPr>
          <p:nvPr>
            <p:ph type="dt" sz="half" idx="10"/>
          </p:nvPr>
        </p:nvSpPr>
        <p:spPr/>
        <p:txBody>
          <a:bodyPr/>
          <a:lstStyle/>
          <a:p>
            <a:fld id="{C9016D1D-9D37-0946-A2DD-F4A4C9233D55}" type="datetimeFigureOut">
              <a:rPr lang="en-CH" smtClean="0"/>
              <a:t>07.12.2023</a:t>
            </a:fld>
            <a:endParaRPr lang="en-CH"/>
          </a:p>
        </p:txBody>
      </p:sp>
      <p:sp>
        <p:nvSpPr>
          <p:cNvPr id="5" name="Footer Placeholder 4">
            <a:extLst>
              <a:ext uri="{FF2B5EF4-FFF2-40B4-BE49-F238E27FC236}">
                <a16:creationId xmlns:a16="http://schemas.microsoft.com/office/drawing/2014/main" id="{C50DD48F-32CB-2203-7BC3-206BDCF44399}"/>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3A422E21-7CE2-DE2D-88F1-6ADEA8E36ECA}"/>
              </a:ext>
            </a:extLst>
          </p:cNvPr>
          <p:cNvSpPr>
            <a:spLocks noGrp="1"/>
          </p:cNvSpPr>
          <p:nvPr>
            <p:ph type="sldNum" sz="quarter" idx="12"/>
          </p:nvPr>
        </p:nvSpPr>
        <p:spPr/>
        <p:txBody>
          <a:bodyPr/>
          <a:lstStyle/>
          <a:p>
            <a:fld id="{D653E0FC-8892-C94E-8F14-856FD833C0BA}" type="slidenum">
              <a:rPr lang="en-CH" smtClean="0"/>
              <a:t>‹#›</a:t>
            </a:fld>
            <a:endParaRPr lang="en-CH"/>
          </a:p>
        </p:txBody>
      </p:sp>
    </p:spTree>
    <p:extLst>
      <p:ext uri="{BB962C8B-B14F-4D97-AF65-F5344CB8AC3E}">
        <p14:creationId xmlns:p14="http://schemas.microsoft.com/office/powerpoint/2010/main" val="3146209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8CC54-0E30-6AE4-54A7-7A5D2D531D5C}"/>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2BE0AC42-BF64-E01A-9D8D-DF0BFE72625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9C1F9016-E334-6D71-21AF-81FDFAEE87EC}"/>
              </a:ext>
            </a:extLst>
          </p:cNvPr>
          <p:cNvSpPr>
            <a:spLocks noGrp="1"/>
          </p:cNvSpPr>
          <p:nvPr>
            <p:ph type="dt" sz="half" idx="10"/>
          </p:nvPr>
        </p:nvSpPr>
        <p:spPr/>
        <p:txBody>
          <a:bodyPr/>
          <a:lstStyle/>
          <a:p>
            <a:fld id="{C9016D1D-9D37-0946-A2DD-F4A4C9233D55}" type="datetimeFigureOut">
              <a:rPr lang="en-CH" smtClean="0"/>
              <a:t>07.12.2023</a:t>
            </a:fld>
            <a:endParaRPr lang="en-CH"/>
          </a:p>
        </p:txBody>
      </p:sp>
      <p:sp>
        <p:nvSpPr>
          <p:cNvPr id="5" name="Footer Placeholder 4">
            <a:extLst>
              <a:ext uri="{FF2B5EF4-FFF2-40B4-BE49-F238E27FC236}">
                <a16:creationId xmlns:a16="http://schemas.microsoft.com/office/drawing/2014/main" id="{D838CEE6-58A3-1175-6C82-8D211141AB27}"/>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A8389386-629A-96C2-2E57-89D94038C8A2}"/>
              </a:ext>
            </a:extLst>
          </p:cNvPr>
          <p:cNvSpPr>
            <a:spLocks noGrp="1"/>
          </p:cNvSpPr>
          <p:nvPr>
            <p:ph type="sldNum" sz="quarter" idx="12"/>
          </p:nvPr>
        </p:nvSpPr>
        <p:spPr/>
        <p:txBody>
          <a:bodyPr/>
          <a:lstStyle/>
          <a:p>
            <a:fld id="{D653E0FC-8892-C94E-8F14-856FD833C0BA}" type="slidenum">
              <a:rPr lang="en-CH" smtClean="0"/>
              <a:t>‹#›</a:t>
            </a:fld>
            <a:endParaRPr lang="en-CH"/>
          </a:p>
        </p:txBody>
      </p:sp>
    </p:spTree>
    <p:extLst>
      <p:ext uri="{BB962C8B-B14F-4D97-AF65-F5344CB8AC3E}">
        <p14:creationId xmlns:p14="http://schemas.microsoft.com/office/powerpoint/2010/main" val="31026395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A6F5AC-2FAE-D422-A3C1-2E4CAAF9DF6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FF34CF13-33DC-5A03-3C73-3560DD9DDA3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D22D09A2-C1A4-A439-C984-DEBB1F1F7681}"/>
              </a:ext>
            </a:extLst>
          </p:cNvPr>
          <p:cNvSpPr>
            <a:spLocks noGrp="1"/>
          </p:cNvSpPr>
          <p:nvPr>
            <p:ph type="dt" sz="half" idx="10"/>
          </p:nvPr>
        </p:nvSpPr>
        <p:spPr/>
        <p:txBody>
          <a:bodyPr/>
          <a:lstStyle/>
          <a:p>
            <a:fld id="{C9016D1D-9D37-0946-A2DD-F4A4C9233D55}" type="datetimeFigureOut">
              <a:rPr lang="en-CH" smtClean="0"/>
              <a:t>07.12.2023</a:t>
            </a:fld>
            <a:endParaRPr lang="en-CH"/>
          </a:p>
        </p:txBody>
      </p:sp>
      <p:sp>
        <p:nvSpPr>
          <p:cNvPr id="5" name="Footer Placeholder 4">
            <a:extLst>
              <a:ext uri="{FF2B5EF4-FFF2-40B4-BE49-F238E27FC236}">
                <a16:creationId xmlns:a16="http://schemas.microsoft.com/office/drawing/2014/main" id="{35F07777-B6E2-C6F5-956E-1553BC202DE8}"/>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2C21EDBC-DB82-F75A-53DC-73925834BC37}"/>
              </a:ext>
            </a:extLst>
          </p:cNvPr>
          <p:cNvSpPr>
            <a:spLocks noGrp="1"/>
          </p:cNvSpPr>
          <p:nvPr>
            <p:ph type="sldNum" sz="quarter" idx="12"/>
          </p:nvPr>
        </p:nvSpPr>
        <p:spPr/>
        <p:txBody>
          <a:bodyPr/>
          <a:lstStyle/>
          <a:p>
            <a:fld id="{D653E0FC-8892-C94E-8F14-856FD833C0BA}" type="slidenum">
              <a:rPr lang="en-CH" smtClean="0"/>
              <a:t>‹#›</a:t>
            </a:fld>
            <a:endParaRPr lang="en-CH"/>
          </a:p>
        </p:txBody>
      </p:sp>
    </p:spTree>
    <p:extLst>
      <p:ext uri="{BB962C8B-B14F-4D97-AF65-F5344CB8AC3E}">
        <p14:creationId xmlns:p14="http://schemas.microsoft.com/office/powerpoint/2010/main" val="1595552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FE5E7-F74D-CFB7-12E5-9B7BC98CFABF}"/>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16DA70A6-1C05-0450-377C-F24101ACEC6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DF0C667A-4E9D-F097-87AC-4DA3C883073E}"/>
              </a:ext>
            </a:extLst>
          </p:cNvPr>
          <p:cNvSpPr>
            <a:spLocks noGrp="1"/>
          </p:cNvSpPr>
          <p:nvPr>
            <p:ph type="dt" sz="half" idx="10"/>
          </p:nvPr>
        </p:nvSpPr>
        <p:spPr/>
        <p:txBody>
          <a:bodyPr/>
          <a:lstStyle/>
          <a:p>
            <a:fld id="{C9016D1D-9D37-0946-A2DD-F4A4C9233D55}" type="datetimeFigureOut">
              <a:rPr lang="en-CH" smtClean="0"/>
              <a:t>07.12.2023</a:t>
            </a:fld>
            <a:endParaRPr lang="en-CH"/>
          </a:p>
        </p:txBody>
      </p:sp>
      <p:sp>
        <p:nvSpPr>
          <p:cNvPr id="5" name="Footer Placeholder 4">
            <a:extLst>
              <a:ext uri="{FF2B5EF4-FFF2-40B4-BE49-F238E27FC236}">
                <a16:creationId xmlns:a16="http://schemas.microsoft.com/office/drawing/2014/main" id="{E85FB87B-34C9-E4B8-5C4A-6EDC66E39242}"/>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32663149-6E6A-746E-E45B-BB3F00A4AA95}"/>
              </a:ext>
            </a:extLst>
          </p:cNvPr>
          <p:cNvSpPr>
            <a:spLocks noGrp="1"/>
          </p:cNvSpPr>
          <p:nvPr>
            <p:ph type="sldNum" sz="quarter" idx="12"/>
          </p:nvPr>
        </p:nvSpPr>
        <p:spPr/>
        <p:txBody>
          <a:bodyPr/>
          <a:lstStyle/>
          <a:p>
            <a:fld id="{D653E0FC-8892-C94E-8F14-856FD833C0BA}" type="slidenum">
              <a:rPr lang="en-CH" smtClean="0"/>
              <a:t>‹#›</a:t>
            </a:fld>
            <a:endParaRPr lang="en-CH"/>
          </a:p>
        </p:txBody>
      </p:sp>
    </p:spTree>
    <p:extLst>
      <p:ext uri="{BB962C8B-B14F-4D97-AF65-F5344CB8AC3E}">
        <p14:creationId xmlns:p14="http://schemas.microsoft.com/office/powerpoint/2010/main" val="1481875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24248-05BE-BA00-88D7-77ACAD572CE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8FED63E9-690F-F3EF-2F10-3809F22317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099764D-65DA-3AFF-14B1-52F05ACCEAF0}"/>
              </a:ext>
            </a:extLst>
          </p:cNvPr>
          <p:cNvSpPr>
            <a:spLocks noGrp="1"/>
          </p:cNvSpPr>
          <p:nvPr>
            <p:ph type="dt" sz="half" idx="10"/>
          </p:nvPr>
        </p:nvSpPr>
        <p:spPr/>
        <p:txBody>
          <a:bodyPr/>
          <a:lstStyle/>
          <a:p>
            <a:fld id="{C9016D1D-9D37-0946-A2DD-F4A4C9233D55}" type="datetimeFigureOut">
              <a:rPr lang="en-CH" smtClean="0"/>
              <a:t>07.12.2023</a:t>
            </a:fld>
            <a:endParaRPr lang="en-CH"/>
          </a:p>
        </p:txBody>
      </p:sp>
      <p:sp>
        <p:nvSpPr>
          <p:cNvPr id="5" name="Footer Placeholder 4">
            <a:extLst>
              <a:ext uri="{FF2B5EF4-FFF2-40B4-BE49-F238E27FC236}">
                <a16:creationId xmlns:a16="http://schemas.microsoft.com/office/drawing/2014/main" id="{07DBE960-046D-873C-645D-DF8B3DA1B517}"/>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456EDAE4-EA1B-CB1D-DB23-D7AEAF271DAD}"/>
              </a:ext>
            </a:extLst>
          </p:cNvPr>
          <p:cNvSpPr>
            <a:spLocks noGrp="1"/>
          </p:cNvSpPr>
          <p:nvPr>
            <p:ph type="sldNum" sz="quarter" idx="12"/>
          </p:nvPr>
        </p:nvSpPr>
        <p:spPr/>
        <p:txBody>
          <a:bodyPr/>
          <a:lstStyle/>
          <a:p>
            <a:fld id="{D653E0FC-8892-C94E-8F14-856FD833C0BA}" type="slidenum">
              <a:rPr lang="en-CH" smtClean="0"/>
              <a:t>‹#›</a:t>
            </a:fld>
            <a:endParaRPr lang="en-CH"/>
          </a:p>
        </p:txBody>
      </p:sp>
    </p:spTree>
    <p:extLst>
      <p:ext uri="{BB962C8B-B14F-4D97-AF65-F5344CB8AC3E}">
        <p14:creationId xmlns:p14="http://schemas.microsoft.com/office/powerpoint/2010/main" val="575295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4EE29-E76C-6B88-301D-1FEEC0588BE1}"/>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718D0EAB-D680-977A-5D88-F96BEEFF54E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463371A0-1AE9-E58E-0661-9DE6790BA21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9F134A27-0B45-3202-12BD-EC4D46434617}"/>
              </a:ext>
            </a:extLst>
          </p:cNvPr>
          <p:cNvSpPr>
            <a:spLocks noGrp="1"/>
          </p:cNvSpPr>
          <p:nvPr>
            <p:ph type="dt" sz="half" idx="10"/>
          </p:nvPr>
        </p:nvSpPr>
        <p:spPr/>
        <p:txBody>
          <a:bodyPr/>
          <a:lstStyle/>
          <a:p>
            <a:fld id="{C9016D1D-9D37-0946-A2DD-F4A4C9233D55}" type="datetimeFigureOut">
              <a:rPr lang="en-CH" smtClean="0"/>
              <a:t>07.12.2023</a:t>
            </a:fld>
            <a:endParaRPr lang="en-CH"/>
          </a:p>
        </p:txBody>
      </p:sp>
      <p:sp>
        <p:nvSpPr>
          <p:cNvPr id="6" name="Footer Placeholder 5">
            <a:extLst>
              <a:ext uri="{FF2B5EF4-FFF2-40B4-BE49-F238E27FC236}">
                <a16:creationId xmlns:a16="http://schemas.microsoft.com/office/drawing/2014/main" id="{9C52E964-13EE-CFC2-E305-AE361712486C}"/>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8A537AE5-AAF5-5FF1-8CEA-240F95892785}"/>
              </a:ext>
            </a:extLst>
          </p:cNvPr>
          <p:cNvSpPr>
            <a:spLocks noGrp="1"/>
          </p:cNvSpPr>
          <p:nvPr>
            <p:ph type="sldNum" sz="quarter" idx="12"/>
          </p:nvPr>
        </p:nvSpPr>
        <p:spPr/>
        <p:txBody>
          <a:bodyPr/>
          <a:lstStyle/>
          <a:p>
            <a:fld id="{D653E0FC-8892-C94E-8F14-856FD833C0BA}" type="slidenum">
              <a:rPr lang="en-CH" smtClean="0"/>
              <a:t>‹#›</a:t>
            </a:fld>
            <a:endParaRPr lang="en-CH"/>
          </a:p>
        </p:txBody>
      </p:sp>
    </p:spTree>
    <p:extLst>
      <p:ext uri="{BB962C8B-B14F-4D97-AF65-F5344CB8AC3E}">
        <p14:creationId xmlns:p14="http://schemas.microsoft.com/office/powerpoint/2010/main" val="3624821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0DDC2-B664-10CB-A2B9-37AA5062F939}"/>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C1681603-3B79-6729-F4C8-97A1D03798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7324344-9D3C-ADE7-740B-460BB748574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D6A130A0-5C26-B5D6-AEE7-9EEDBD9B67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EEB0F8C-4AC9-D460-A873-E4CC99DBF27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A4EAFDFF-38D0-10EA-A94F-4639E19F7ED2}"/>
              </a:ext>
            </a:extLst>
          </p:cNvPr>
          <p:cNvSpPr>
            <a:spLocks noGrp="1"/>
          </p:cNvSpPr>
          <p:nvPr>
            <p:ph type="dt" sz="half" idx="10"/>
          </p:nvPr>
        </p:nvSpPr>
        <p:spPr/>
        <p:txBody>
          <a:bodyPr/>
          <a:lstStyle/>
          <a:p>
            <a:fld id="{C9016D1D-9D37-0946-A2DD-F4A4C9233D55}" type="datetimeFigureOut">
              <a:rPr lang="en-CH" smtClean="0"/>
              <a:t>07.12.2023</a:t>
            </a:fld>
            <a:endParaRPr lang="en-CH"/>
          </a:p>
        </p:txBody>
      </p:sp>
      <p:sp>
        <p:nvSpPr>
          <p:cNvPr id="8" name="Footer Placeholder 7">
            <a:extLst>
              <a:ext uri="{FF2B5EF4-FFF2-40B4-BE49-F238E27FC236}">
                <a16:creationId xmlns:a16="http://schemas.microsoft.com/office/drawing/2014/main" id="{96EE53C7-E8BB-A044-AB9E-889F74880E45}"/>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A7366513-F29C-7A8C-297C-54482DF5FA7D}"/>
              </a:ext>
            </a:extLst>
          </p:cNvPr>
          <p:cNvSpPr>
            <a:spLocks noGrp="1"/>
          </p:cNvSpPr>
          <p:nvPr>
            <p:ph type="sldNum" sz="quarter" idx="12"/>
          </p:nvPr>
        </p:nvSpPr>
        <p:spPr/>
        <p:txBody>
          <a:bodyPr/>
          <a:lstStyle/>
          <a:p>
            <a:fld id="{D653E0FC-8892-C94E-8F14-856FD833C0BA}" type="slidenum">
              <a:rPr lang="en-CH" smtClean="0"/>
              <a:t>‹#›</a:t>
            </a:fld>
            <a:endParaRPr lang="en-CH"/>
          </a:p>
        </p:txBody>
      </p:sp>
    </p:spTree>
    <p:extLst>
      <p:ext uri="{BB962C8B-B14F-4D97-AF65-F5344CB8AC3E}">
        <p14:creationId xmlns:p14="http://schemas.microsoft.com/office/powerpoint/2010/main" val="722953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4E8BF-B655-D1AA-61CA-BFC2938CD911}"/>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71248D46-D73D-4387-FA51-38F7B0B18A0A}"/>
              </a:ext>
            </a:extLst>
          </p:cNvPr>
          <p:cNvSpPr>
            <a:spLocks noGrp="1"/>
          </p:cNvSpPr>
          <p:nvPr>
            <p:ph type="dt" sz="half" idx="10"/>
          </p:nvPr>
        </p:nvSpPr>
        <p:spPr/>
        <p:txBody>
          <a:bodyPr/>
          <a:lstStyle/>
          <a:p>
            <a:fld id="{C9016D1D-9D37-0946-A2DD-F4A4C9233D55}" type="datetimeFigureOut">
              <a:rPr lang="en-CH" smtClean="0"/>
              <a:t>07.12.2023</a:t>
            </a:fld>
            <a:endParaRPr lang="en-CH"/>
          </a:p>
        </p:txBody>
      </p:sp>
      <p:sp>
        <p:nvSpPr>
          <p:cNvPr id="4" name="Footer Placeholder 3">
            <a:extLst>
              <a:ext uri="{FF2B5EF4-FFF2-40B4-BE49-F238E27FC236}">
                <a16:creationId xmlns:a16="http://schemas.microsoft.com/office/drawing/2014/main" id="{954FDCE9-FC9C-24F0-5100-ADDAEDA9527A}"/>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7328C2AE-CE27-05F5-C0B3-373FF30F3EB8}"/>
              </a:ext>
            </a:extLst>
          </p:cNvPr>
          <p:cNvSpPr>
            <a:spLocks noGrp="1"/>
          </p:cNvSpPr>
          <p:nvPr>
            <p:ph type="sldNum" sz="quarter" idx="12"/>
          </p:nvPr>
        </p:nvSpPr>
        <p:spPr/>
        <p:txBody>
          <a:bodyPr/>
          <a:lstStyle/>
          <a:p>
            <a:fld id="{D653E0FC-8892-C94E-8F14-856FD833C0BA}" type="slidenum">
              <a:rPr lang="en-CH" smtClean="0"/>
              <a:t>‹#›</a:t>
            </a:fld>
            <a:endParaRPr lang="en-CH"/>
          </a:p>
        </p:txBody>
      </p:sp>
    </p:spTree>
    <p:extLst>
      <p:ext uri="{BB962C8B-B14F-4D97-AF65-F5344CB8AC3E}">
        <p14:creationId xmlns:p14="http://schemas.microsoft.com/office/powerpoint/2010/main" val="2311378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55AC7E-4C9B-92E8-5AD0-8A9B3388194F}"/>
              </a:ext>
            </a:extLst>
          </p:cNvPr>
          <p:cNvSpPr>
            <a:spLocks noGrp="1"/>
          </p:cNvSpPr>
          <p:nvPr>
            <p:ph type="dt" sz="half" idx="10"/>
          </p:nvPr>
        </p:nvSpPr>
        <p:spPr/>
        <p:txBody>
          <a:bodyPr/>
          <a:lstStyle/>
          <a:p>
            <a:fld id="{C9016D1D-9D37-0946-A2DD-F4A4C9233D55}" type="datetimeFigureOut">
              <a:rPr lang="en-CH" smtClean="0"/>
              <a:t>07.12.2023</a:t>
            </a:fld>
            <a:endParaRPr lang="en-CH"/>
          </a:p>
        </p:txBody>
      </p:sp>
      <p:sp>
        <p:nvSpPr>
          <p:cNvPr id="3" name="Footer Placeholder 2">
            <a:extLst>
              <a:ext uri="{FF2B5EF4-FFF2-40B4-BE49-F238E27FC236}">
                <a16:creationId xmlns:a16="http://schemas.microsoft.com/office/drawing/2014/main" id="{D44988BC-DED2-AB6D-98FA-A715F600FCD1}"/>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6113FDF7-695A-151F-18CD-60E372D97AC2}"/>
              </a:ext>
            </a:extLst>
          </p:cNvPr>
          <p:cNvSpPr>
            <a:spLocks noGrp="1"/>
          </p:cNvSpPr>
          <p:nvPr>
            <p:ph type="sldNum" sz="quarter" idx="12"/>
          </p:nvPr>
        </p:nvSpPr>
        <p:spPr/>
        <p:txBody>
          <a:bodyPr/>
          <a:lstStyle/>
          <a:p>
            <a:fld id="{D653E0FC-8892-C94E-8F14-856FD833C0BA}" type="slidenum">
              <a:rPr lang="en-CH" smtClean="0"/>
              <a:t>‹#›</a:t>
            </a:fld>
            <a:endParaRPr lang="en-CH"/>
          </a:p>
        </p:txBody>
      </p:sp>
    </p:spTree>
    <p:extLst>
      <p:ext uri="{BB962C8B-B14F-4D97-AF65-F5344CB8AC3E}">
        <p14:creationId xmlns:p14="http://schemas.microsoft.com/office/powerpoint/2010/main" val="2280866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BC14A-5822-9DB0-F893-F57E97F6649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BF3680E9-4702-C83E-D7B1-FCC73A2B11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9335AE60-424F-9B56-A938-04C1675810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77A0369-A7F9-803C-2B75-9EF4D255018B}"/>
              </a:ext>
            </a:extLst>
          </p:cNvPr>
          <p:cNvSpPr>
            <a:spLocks noGrp="1"/>
          </p:cNvSpPr>
          <p:nvPr>
            <p:ph type="dt" sz="half" idx="10"/>
          </p:nvPr>
        </p:nvSpPr>
        <p:spPr/>
        <p:txBody>
          <a:bodyPr/>
          <a:lstStyle/>
          <a:p>
            <a:fld id="{C9016D1D-9D37-0946-A2DD-F4A4C9233D55}" type="datetimeFigureOut">
              <a:rPr lang="en-CH" smtClean="0"/>
              <a:t>07.12.2023</a:t>
            </a:fld>
            <a:endParaRPr lang="en-CH"/>
          </a:p>
        </p:txBody>
      </p:sp>
      <p:sp>
        <p:nvSpPr>
          <p:cNvPr id="6" name="Footer Placeholder 5">
            <a:extLst>
              <a:ext uri="{FF2B5EF4-FFF2-40B4-BE49-F238E27FC236}">
                <a16:creationId xmlns:a16="http://schemas.microsoft.com/office/drawing/2014/main" id="{844B5AB9-EB4D-8036-CD6C-7ACCFA6F4AE4}"/>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FB58E621-AD9A-F2CD-1698-7B4B5B9514D5}"/>
              </a:ext>
            </a:extLst>
          </p:cNvPr>
          <p:cNvSpPr>
            <a:spLocks noGrp="1"/>
          </p:cNvSpPr>
          <p:nvPr>
            <p:ph type="sldNum" sz="quarter" idx="12"/>
          </p:nvPr>
        </p:nvSpPr>
        <p:spPr/>
        <p:txBody>
          <a:bodyPr/>
          <a:lstStyle/>
          <a:p>
            <a:fld id="{D653E0FC-8892-C94E-8F14-856FD833C0BA}" type="slidenum">
              <a:rPr lang="en-CH" smtClean="0"/>
              <a:t>‹#›</a:t>
            </a:fld>
            <a:endParaRPr lang="en-CH"/>
          </a:p>
        </p:txBody>
      </p:sp>
    </p:spTree>
    <p:extLst>
      <p:ext uri="{BB962C8B-B14F-4D97-AF65-F5344CB8AC3E}">
        <p14:creationId xmlns:p14="http://schemas.microsoft.com/office/powerpoint/2010/main" val="38457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24925-4ABA-5665-9E46-9540035728C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127BAF9A-D554-C865-4870-BF3708653A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A70F3FED-345A-9870-9751-D5B7177384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C8BC48E-EAF0-3FCF-A48C-14904033EF2C}"/>
              </a:ext>
            </a:extLst>
          </p:cNvPr>
          <p:cNvSpPr>
            <a:spLocks noGrp="1"/>
          </p:cNvSpPr>
          <p:nvPr>
            <p:ph type="dt" sz="half" idx="10"/>
          </p:nvPr>
        </p:nvSpPr>
        <p:spPr/>
        <p:txBody>
          <a:bodyPr/>
          <a:lstStyle/>
          <a:p>
            <a:fld id="{C9016D1D-9D37-0946-A2DD-F4A4C9233D55}" type="datetimeFigureOut">
              <a:rPr lang="en-CH" smtClean="0"/>
              <a:t>07.12.2023</a:t>
            </a:fld>
            <a:endParaRPr lang="en-CH"/>
          </a:p>
        </p:txBody>
      </p:sp>
      <p:sp>
        <p:nvSpPr>
          <p:cNvPr id="6" name="Footer Placeholder 5">
            <a:extLst>
              <a:ext uri="{FF2B5EF4-FFF2-40B4-BE49-F238E27FC236}">
                <a16:creationId xmlns:a16="http://schemas.microsoft.com/office/drawing/2014/main" id="{F36AA50C-117C-B55A-4B04-62D381E3D0D2}"/>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DE3C6AC3-6AB1-ABAC-E8AF-86CF048F23FE}"/>
              </a:ext>
            </a:extLst>
          </p:cNvPr>
          <p:cNvSpPr>
            <a:spLocks noGrp="1"/>
          </p:cNvSpPr>
          <p:nvPr>
            <p:ph type="sldNum" sz="quarter" idx="12"/>
          </p:nvPr>
        </p:nvSpPr>
        <p:spPr/>
        <p:txBody>
          <a:bodyPr/>
          <a:lstStyle/>
          <a:p>
            <a:fld id="{D653E0FC-8892-C94E-8F14-856FD833C0BA}" type="slidenum">
              <a:rPr lang="en-CH" smtClean="0"/>
              <a:t>‹#›</a:t>
            </a:fld>
            <a:endParaRPr lang="en-CH"/>
          </a:p>
        </p:txBody>
      </p:sp>
    </p:spTree>
    <p:extLst>
      <p:ext uri="{BB962C8B-B14F-4D97-AF65-F5344CB8AC3E}">
        <p14:creationId xmlns:p14="http://schemas.microsoft.com/office/powerpoint/2010/main" val="3461758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77D588-28E8-2922-468A-59864E8A18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96644B03-0278-9D08-0AAD-6E2B665F82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432AEACE-5265-9D5C-338F-F079B6E7FB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016D1D-9D37-0946-A2DD-F4A4C9233D55}" type="datetimeFigureOut">
              <a:rPr lang="en-CH" smtClean="0"/>
              <a:t>07.12.2023</a:t>
            </a:fld>
            <a:endParaRPr lang="en-CH"/>
          </a:p>
        </p:txBody>
      </p:sp>
      <p:sp>
        <p:nvSpPr>
          <p:cNvPr id="5" name="Footer Placeholder 4">
            <a:extLst>
              <a:ext uri="{FF2B5EF4-FFF2-40B4-BE49-F238E27FC236}">
                <a16:creationId xmlns:a16="http://schemas.microsoft.com/office/drawing/2014/main" id="{6B279F07-7F05-01D9-7B55-A9E470AA32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H"/>
          </a:p>
        </p:txBody>
      </p:sp>
      <p:sp>
        <p:nvSpPr>
          <p:cNvPr id="6" name="Slide Number Placeholder 5">
            <a:extLst>
              <a:ext uri="{FF2B5EF4-FFF2-40B4-BE49-F238E27FC236}">
                <a16:creationId xmlns:a16="http://schemas.microsoft.com/office/drawing/2014/main" id="{F43AAA80-47D1-59AC-FE86-0FB15B66B7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53E0FC-8892-C94E-8F14-856FD833C0BA}" type="slidenum">
              <a:rPr lang="en-CH" smtClean="0"/>
              <a:t>‹#›</a:t>
            </a:fld>
            <a:endParaRPr lang="en-CH"/>
          </a:p>
        </p:txBody>
      </p:sp>
    </p:spTree>
    <p:extLst>
      <p:ext uri="{BB962C8B-B14F-4D97-AF65-F5344CB8AC3E}">
        <p14:creationId xmlns:p14="http://schemas.microsoft.com/office/powerpoint/2010/main" val="2092350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JP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JP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jpeg"/></Relationships>
</file>

<file path=ppt/slides/_rels/slide6.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JP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jpeg"/></Relationships>
</file>

<file path=ppt/slides/_rels/slide7.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JP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jpeg"/></Relationships>
</file>

<file path=ppt/slides/_rels/slide8.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JP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jpeg"/></Relationships>
</file>

<file path=ppt/slides/_rels/slide9.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JP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cartoon of a person standing in a room with green chairs&#10;&#10;Description automatically generated">
            <a:extLst>
              <a:ext uri="{FF2B5EF4-FFF2-40B4-BE49-F238E27FC236}">
                <a16:creationId xmlns:a16="http://schemas.microsoft.com/office/drawing/2014/main" id="{4339EC78-9EAD-FEB7-9CCE-E5D0F803A7A8}"/>
              </a:ext>
            </a:extLst>
          </p:cNvPr>
          <p:cNvPicPr>
            <a:picLocks noGrp="1" noChangeAspect="1"/>
          </p:cNvPicPr>
          <p:nvPr>
            <p:ph idx="1"/>
          </p:nvPr>
        </p:nvPicPr>
        <p:blipFill rotWithShape="1">
          <a:blip r:embed="rId3"/>
          <a:srcRect l="3551" t="5660" r="44129" b="20047"/>
          <a:stretch/>
        </p:blipFill>
        <p:spPr>
          <a:xfrm>
            <a:off x="1" y="-1"/>
            <a:ext cx="12192000" cy="6858001"/>
          </a:xfrm>
        </p:spPr>
      </p:pic>
      <p:sp>
        <p:nvSpPr>
          <p:cNvPr id="4" name="Title 1">
            <a:extLst>
              <a:ext uri="{FF2B5EF4-FFF2-40B4-BE49-F238E27FC236}">
                <a16:creationId xmlns:a16="http://schemas.microsoft.com/office/drawing/2014/main" id="{8BD21D2A-F4F3-00B6-7DE5-8648CD1DA826}"/>
              </a:ext>
            </a:extLst>
          </p:cNvPr>
          <p:cNvSpPr>
            <a:spLocks noGrp="1"/>
          </p:cNvSpPr>
          <p:nvPr>
            <p:ph type="title"/>
          </p:nvPr>
        </p:nvSpPr>
        <p:spPr>
          <a:xfrm>
            <a:off x="350196" y="365125"/>
            <a:ext cx="11420272" cy="1325563"/>
          </a:xfrm>
        </p:spPr>
        <p:txBody>
          <a:bodyPr>
            <a:noAutofit/>
          </a:bodyPr>
          <a:lstStyle/>
          <a:p>
            <a:pPr algn="ctr"/>
            <a:r>
              <a:rPr lang="en-CH" sz="8800" dirty="0">
                <a:latin typeface="Copperplate Gothic Bold" panose="020E0705020206020404" pitchFamily="34" charset="77"/>
                <a:cs typeface="Futura Medium" panose="020B0602020204020303" pitchFamily="34" charset="-79"/>
              </a:rPr>
              <a:t>BHASHA-BRIDGE</a:t>
            </a:r>
          </a:p>
        </p:txBody>
      </p:sp>
      <p:sp>
        <p:nvSpPr>
          <p:cNvPr id="6" name="Title 1">
            <a:extLst>
              <a:ext uri="{FF2B5EF4-FFF2-40B4-BE49-F238E27FC236}">
                <a16:creationId xmlns:a16="http://schemas.microsoft.com/office/drawing/2014/main" id="{6DEB3A9A-193A-0818-E897-A4463682BC69}"/>
              </a:ext>
            </a:extLst>
          </p:cNvPr>
          <p:cNvSpPr txBox="1">
            <a:spLocks/>
          </p:cNvSpPr>
          <p:nvPr/>
        </p:nvSpPr>
        <p:spPr>
          <a:xfrm>
            <a:off x="385863" y="5532437"/>
            <a:ext cx="11420272"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H" sz="2000" dirty="0">
                <a:latin typeface="Copperplate Gothic Bold" panose="020E0705020206020404" pitchFamily="34" charset="77"/>
                <a:cs typeface="Futura Medium" panose="020B0602020204020303" pitchFamily="34" charset="-79"/>
              </a:rPr>
              <a:t>A BRIDGE THAT LINKS ENGLISH AND BENGALI SPEAKERS</a:t>
            </a:r>
          </a:p>
        </p:txBody>
      </p:sp>
    </p:spTree>
    <p:extLst>
      <p:ext uri="{BB962C8B-B14F-4D97-AF65-F5344CB8AC3E}">
        <p14:creationId xmlns:p14="http://schemas.microsoft.com/office/powerpoint/2010/main" val="1873417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bridge over a waterfall&#10;&#10;Description automatically generated">
            <a:extLst>
              <a:ext uri="{FF2B5EF4-FFF2-40B4-BE49-F238E27FC236}">
                <a16:creationId xmlns:a16="http://schemas.microsoft.com/office/drawing/2014/main" id="{31EB0CE5-857F-8CCB-0A25-DCF95B70A14C}"/>
              </a:ext>
            </a:extLst>
          </p:cNvPr>
          <p:cNvPicPr>
            <a:picLocks noChangeAspect="1"/>
          </p:cNvPicPr>
          <p:nvPr/>
        </p:nvPicPr>
        <p:blipFill rotWithShape="1">
          <a:blip r:embed="rId3"/>
          <a:srcRect l="16494" t="1342" r="16494" b="1342"/>
          <a:stretch/>
        </p:blipFill>
        <p:spPr>
          <a:xfrm>
            <a:off x="0" y="0"/>
            <a:ext cx="12192000" cy="6858000"/>
          </a:xfrm>
          <a:prstGeom prst="rect">
            <a:avLst/>
          </a:prstGeom>
        </p:spPr>
      </p:pic>
      <p:sp>
        <p:nvSpPr>
          <p:cNvPr id="2" name="Rectangle 1">
            <a:extLst>
              <a:ext uri="{FF2B5EF4-FFF2-40B4-BE49-F238E27FC236}">
                <a16:creationId xmlns:a16="http://schemas.microsoft.com/office/drawing/2014/main" id="{84951E54-ED17-D806-1F0C-8C7C2E1E0440}"/>
              </a:ext>
            </a:extLst>
          </p:cNvPr>
          <p:cNvSpPr/>
          <p:nvPr/>
        </p:nvSpPr>
        <p:spPr>
          <a:xfrm>
            <a:off x="0" y="0"/>
            <a:ext cx="12192000" cy="6858000"/>
          </a:xfrm>
          <a:prstGeom prst="rect">
            <a:avLst/>
          </a:prstGeom>
          <a:solidFill>
            <a:schemeClr val="tx1">
              <a:alpha val="66621"/>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cxnSp>
        <p:nvCxnSpPr>
          <p:cNvPr id="15" name="Straight Arrow Connector 14">
            <a:extLst>
              <a:ext uri="{FF2B5EF4-FFF2-40B4-BE49-F238E27FC236}">
                <a16:creationId xmlns:a16="http://schemas.microsoft.com/office/drawing/2014/main" id="{3B504E7A-DD7C-1C5D-66F3-24353B6C7047}"/>
              </a:ext>
            </a:extLst>
          </p:cNvPr>
          <p:cNvCxnSpPr>
            <a:cxnSpLocks/>
          </p:cNvCxnSpPr>
          <p:nvPr/>
        </p:nvCxnSpPr>
        <p:spPr>
          <a:xfrm>
            <a:off x="3200400" y="-2246720"/>
            <a:ext cx="5791200" cy="0"/>
          </a:xfrm>
          <a:prstGeom prst="straightConnector1">
            <a:avLst/>
          </a:prstGeom>
          <a:ln>
            <a:solidFill>
              <a:schemeClr val="bg1"/>
            </a:solidFill>
            <a:tailEnd type="triangle"/>
          </a:ln>
        </p:spPr>
        <p:style>
          <a:lnRef idx="1">
            <a:schemeClr val="accent3"/>
          </a:lnRef>
          <a:fillRef idx="0">
            <a:schemeClr val="accent3"/>
          </a:fillRef>
          <a:effectRef idx="0">
            <a:schemeClr val="accent3"/>
          </a:effectRef>
          <a:fontRef idx="minor">
            <a:schemeClr val="tx1"/>
          </a:fontRef>
        </p:style>
      </p:cxnSp>
      <p:sp>
        <p:nvSpPr>
          <p:cNvPr id="19" name="Rectangle 18">
            <a:extLst>
              <a:ext uri="{FF2B5EF4-FFF2-40B4-BE49-F238E27FC236}">
                <a16:creationId xmlns:a16="http://schemas.microsoft.com/office/drawing/2014/main" id="{CF8B0A5B-8D7D-92F8-77A8-35D8E1B113BF}"/>
              </a:ext>
            </a:extLst>
          </p:cNvPr>
          <p:cNvSpPr/>
          <p:nvPr/>
        </p:nvSpPr>
        <p:spPr>
          <a:xfrm>
            <a:off x="1951615" y="-4453122"/>
            <a:ext cx="2703059" cy="1038998"/>
          </a:xfrm>
          <a:prstGeom prst="rect">
            <a:avLst/>
          </a:prstGeom>
          <a:solidFill>
            <a:schemeClr val="bg1">
              <a:alpha val="7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b="1" dirty="0">
                <a:solidFill>
                  <a:schemeClr val="tx1"/>
                </a:solidFill>
              </a:rPr>
              <a:t>Speaker 1 Language</a:t>
            </a:r>
          </a:p>
        </p:txBody>
      </p:sp>
      <p:sp>
        <p:nvSpPr>
          <p:cNvPr id="20" name="Rectangle 19">
            <a:extLst>
              <a:ext uri="{FF2B5EF4-FFF2-40B4-BE49-F238E27FC236}">
                <a16:creationId xmlns:a16="http://schemas.microsoft.com/office/drawing/2014/main" id="{741EFBA3-F09B-D364-509B-726C8C31E500}"/>
              </a:ext>
            </a:extLst>
          </p:cNvPr>
          <p:cNvSpPr/>
          <p:nvPr/>
        </p:nvSpPr>
        <p:spPr>
          <a:xfrm>
            <a:off x="15005493" y="2909501"/>
            <a:ext cx="2703059" cy="1038998"/>
          </a:xfrm>
          <a:prstGeom prst="rect">
            <a:avLst/>
          </a:prstGeom>
          <a:solidFill>
            <a:schemeClr val="bg1">
              <a:alpha val="7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ln w="0"/>
                <a:solidFill>
                  <a:schemeClr val="tx1"/>
                </a:solidFill>
                <a:effectLst>
                  <a:outerShdw blurRad="38100" dist="19050" dir="2700000" algn="tl" rotWithShape="0">
                    <a:schemeClr val="dk1">
                      <a:alpha val="40000"/>
                    </a:schemeClr>
                  </a:outerShdw>
                </a:effectLst>
              </a:rPr>
              <a:t>Transcribed Text</a:t>
            </a:r>
            <a:endParaRPr lang="en-CH" dirty="0"/>
          </a:p>
        </p:txBody>
      </p:sp>
      <p:sp>
        <p:nvSpPr>
          <p:cNvPr id="21" name="Title 1">
            <a:extLst>
              <a:ext uri="{FF2B5EF4-FFF2-40B4-BE49-F238E27FC236}">
                <a16:creationId xmlns:a16="http://schemas.microsoft.com/office/drawing/2014/main" id="{AE822F49-A550-D90C-0E1A-819C9337D774}"/>
              </a:ext>
            </a:extLst>
          </p:cNvPr>
          <p:cNvSpPr txBox="1">
            <a:spLocks/>
          </p:cNvSpPr>
          <p:nvPr/>
        </p:nvSpPr>
        <p:spPr>
          <a:xfrm>
            <a:off x="385864" y="-3572283"/>
            <a:ext cx="11420272"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H" sz="3000" dirty="0">
                <a:solidFill>
                  <a:schemeClr val="bg1"/>
                </a:solidFill>
                <a:latin typeface="Copperplate Gothic Bold" panose="020E0705020206020404" pitchFamily="34" charset="77"/>
                <a:cs typeface="Futura Medium" panose="020B0602020204020303" pitchFamily="34" charset="-79"/>
              </a:rPr>
              <a:t>Our Model</a:t>
            </a:r>
          </a:p>
        </p:txBody>
      </p:sp>
      <p:sp>
        <p:nvSpPr>
          <p:cNvPr id="4" name="Title 1">
            <a:extLst>
              <a:ext uri="{FF2B5EF4-FFF2-40B4-BE49-F238E27FC236}">
                <a16:creationId xmlns:a16="http://schemas.microsoft.com/office/drawing/2014/main" id="{0F8A0E68-5E21-1679-2C6A-B007E19F1E69}"/>
              </a:ext>
            </a:extLst>
          </p:cNvPr>
          <p:cNvSpPr txBox="1">
            <a:spLocks/>
          </p:cNvSpPr>
          <p:nvPr/>
        </p:nvSpPr>
        <p:spPr>
          <a:xfrm>
            <a:off x="385864" y="238800"/>
            <a:ext cx="11420272"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H" sz="6000" dirty="0">
                <a:solidFill>
                  <a:schemeClr val="bg1"/>
                </a:solidFill>
                <a:latin typeface="Copperplate Gothic Bold" panose="020E0705020206020404" pitchFamily="34" charset="77"/>
                <a:cs typeface="Futura Medium" panose="020B0602020204020303" pitchFamily="34" charset="-79"/>
              </a:rPr>
              <a:t>Thank You !</a:t>
            </a:r>
          </a:p>
        </p:txBody>
      </p:sp>
      <p:sp>
        <p:nvSpPr>
          <p:cNvPr id="11" name="Rectangle 10">
            <a:extLst>
              <a:ext uri="{FF2B5EF4-FFF2-40B4-BE49-F238E27FC236}">
                <a16:creationId xmlns:a16="http://schemas.microsoft.com/office/drawing/2014/main" id="{63E6FE02-01D2-22E1-4270-867B465A4D74}"/>
              </a:ext>
            </a:extLst>
          </p:cNvPr>
          <p:cNvSpPr/>
          <p:nvPr/>
        </p:nvSpPr>
        <p:spPr>
          <a:xfrm>
            <a:off x="1003487" y="4148432"/>
            <a:ext cx="1880155" cy="2145336"/>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 name="Rectangle 12">
            <a:extLst>
              <a:ext uri="{FF2B5EF4-FFF2-40B4-BE49-F238E27FC236}">
                <a16:creationId xmlns:a16="http://schemas.microsoft.com/office/drawing/2014/main" id="{729F0AC5-FFDB-080A-113E-0629E8EADCC9}"/>
              </a:ext>
            </a:extLst>
          </p:cNvPr>
          <p:cNvSpPr/>
          <p:nvPr/>
        </p:nvSpPr>
        <p:spPr>
          <a:xfrm>
            <a:off x="3625871" y="4148432"/>
            <a:ext cx="1875539" cy="2145336"/>
          </a:xfrm>
          <a:prstGeom prst="rect">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 name="Rectangle 13">
            <a:extLst>
              <a:ext uri="{FF2B5EF4-FFF2-40B4-BE49-F238E27FC236}">
                <a16:creationId xmlns:a16="http://schemas.microsoft.com/office/drawing/2014/main" id="{6C26F527-7A5D-7948-55F2-49BB9EB9B8FE}"/>
              </a:ext>
            </a:extLst>
          </p:cNvPr>
          <p:cNvSpPr/>
          <p:nvPr/>
        </p:nvSpPr>
        <p:spPr>
          <a:xfrm>
            <a:off x="6439364" y="4148432"/>
            <a:ext cx="1875539" cy="2145336"/>
          </a:xfrm>
          <a:prstGeom prst="rect">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8" name="Rectangle 17">
            <a:extLst>
              <a:ext uri="{FF2B5EF4-FFF2-40B4-BE49-F238E27FC236}">
                <a16:creationId xmlns:a16="http://schemas.microsoft.com/office/drawing/2014/main" id="{1ED0BAB0-C149-C57A-477A-4777EE14F05C}"/>
              </a:ext>
            </a:extLst>
          </p:cNvPr>
          <p:cNvSpPr/>
          <p:nvPr/>
        </p:nvSpPr>
        <p:spPr>
          <a:xfrm>
            <a:off x="9252857" y="4148432"/>
            <a:ext cx="1911019" cy="2145336"/>
          </a:xfrm>
          <a:prstGeom prst="rect">
            <a:avLst/>
          </a:prstGeom>
          <a:blipFill dpi="0" rotWithShape="1">
            <a:blip r:embed="rId7">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1026" name="Picture 2" descr="Foto de perfil de Alex Garcia Viol">
            <a:extLst>
              <a:ext uri="{FF2B5EF4-FFF2-40B4-BE49-F238E27FC236}">
                <a16:creationId xmlns:a16="http://schemas.microsoft.com/office/drawing/2014/main" id="{371E023E-8981-143B-D467-90F99BE6F10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4870" y="1650066"/>
            <a:ext cx="2193490" cy="2193490"/>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descr="Foto de perfil de Tanushri Nayak">
            <a:extLst>
              <a:ext uri="{FF2B5EF4-FFF2-40B4-BE49-F238E27FC236}">
                <a16:creationId xmlns:a16="http://schemas.microsoft.com/office/drawing/2014/main" id="{79A086C6-0E59-681B-7C91-67F260ED6E7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11621" y="1696878"/>
            <a:ext cx="2193490" cy="2193490"/>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pic>
        <p:nvPicPr>
          <p:cNvPr id="1030" name="Picture 6" descr="Foto de perfil de Felipe">
            <a:extLst>
              <a:ext uri="{FF2B5EF4-FFF2-40B4-BE49-F238E27FC236}">
                <a16:creationId xmlns:a16="http://schemas.microsoft.com/office/drawing/2014/main" id="{9D73D0B0-9589-CBFB-42B5-9D51A58645E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05666" y="1679406"/>
            <a:ext cx="2193490" cy="2193490"/>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EA7EEBD3-E217-AA2F-2075-C76FF313812B}"/>
              </a:ext>
            </a:extLst>
          </p:cNvPr>
          <p:cNvPicPr>
            <a:picLocks noChangeAspect="1"/>
          </p:cNvPicPr>
          <p:nvPr/>
        </p:nvPicPr>
        <p:blipFill rotWithShape="1">
          <a:blip r:embed="rId11"/>
          <a:srcRect l="28039" t="5547" r="30510" b="69783"/>
          <a:stretch/>
        </p:blipFill>
        <p:spPr>
          <a:xfrm>
            <a:off x="3468834" y="1621020"/>
            <a:ext cx="2189611" cy="2251582"/>
          </a:xfrm>
          <a:prstGeom prst="rect">
            <a:avLst/>
          </a:prstGeom>
          <a:ln w="57150">
            <a:solidFill>
              <a:schemeClr val="tx1"/>
            </a:solidFill>
          </a:ln>
        </p:spPr>
      </p:pic>
    </p:spTree>
    <p:extLst>
      <p:ext uri="{BB962C8B-B14F-4D97-AF65-F5344CB8AC3E}">
        <p14:creationId xmlns:p14="http://schemas.microsoft.com/office/powerpoint/2010/main" val="3804127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9" descr="A cartoon of a person standing in a room with green chairs&#10;&#10;Description automatically generated">
            <a:extLst>
              <a:ext uri="{FF2B5EF4-FFF2-40B4-BE49-F238E27FC236}">
                <a16:creationId xmlns:a16="http://schemas.microsoft.com/office/drawing/2014/main" id="{1CF0DCA6-D72C-871F-F030-CC2D5733BC38}"/>
              </a:ext>
            </a:extLst>
          </p:cNvPr>
          <p:cNvPicPr>
            <a:picLocks noChangeAspect="1"/>
          </p:cNvPicPr>
          <p:nvPr/>
        </p:nvPicPr>
        <p:blipFill rotWithShape="1">
          <a:blip r:embed="rId3"/>
          <a:srcRect l="47680" t="17032" b="8674"/>
          <a:stretch/>
        </p:blipFill>
        <p:spPr>
          <a:xfrm>
            <a:off x="1" y="-1"/>
            <a:ext cx="12192000" cy="6858001"/>
          </a:xfrm>
          <a:prstGeom prst="rect">
            <a:avLst/>
          </a:prstGeom>
        </p:spPr>
      </p:pic>
      <p:sp>
        <p:nvSpPr>
          <p:cNvPr id="3" name="Rectangle 2">
            <a:extLst>
              <a:ext uri="{FF2B5EF4-FFF2-40B4-BE49-F238E27FC236}">
                <a16:creationId xmlns:a16="http://schemas.microsoft.com/office/drawing/2014/main" id="{6E76DA8F-7B37-A4C8-1CB5-C08421FDCEC4}"/>
              </a:ext>
            </a:extLst>
          </p:cNvPr>
          <p:cNvSpPr/>
          <p:nvPr/>
        </p:nvSpPr>
        <p:spPr>
          <a:xfrm>
            <a:off x="-557561" y="0"/>
            <a:ext cx="557560" cy="6858000"/>
          </a:xfrm>
          <a:prstGeom prst="rect">
            <a:avLst/>
          </a:prstGeom>
          <a:solidFill>
            <a:schemeClr val="tx1">
              <a:alpha val="66621"/>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2" name="TextBox 1">
            <a:extLst>
              <a:ext uri="{FF2B5EF4-FFF2-40B4-BE49-F238E27FC236}">
                <a16:creationId xmlns:a16="http://schemas.microsoft.com/office/drawing/2014/main" id="{F73A3F76-7A04-DF86-46D0-5D2C6331BF4E}"/>
              </a:ext>
            </a:extLst>
          </p:cNvPr>
          <p:cNvSpPr txBox="1"/>
          <p:nvPr/>
        </p:nvSpPr>
        <p:spPr>
          <a:xfrm>
            <a:off x="-9167777" y="1443296"/>
            <a:ext cx="11800936" cy="3971408"/>
          </a:xfrm>
          <a:prstGeom prst="rect">
            <a:avLst/>
          </a:prstGeom>
          <a:noFill/>
        </p:spPr>
        <p:txBody>
          <a:bodyPr wrap="square" tIns="46800">
            <a:spAutoFit/>
          </a:bodyPr>
          <a:lstStyle/>
          <a:p>
            <a:pPr marL="0" indent="0" algn="ctr">
              <a:buNone/>
            </a:pPr>
            <a:r>
              <a:rPr lang="en-CH" sz="3600" b="1" dirty="0">
                <a:solidFill>
                  <a:schemeClr val="bg1"/>
                </a:solidFill>
              </a:rPr>
              <a:t>What problems do we see</a:t>
            </a:r>
            <a:r>
              <a:rPr lang="en-CH" sz="3600" dirty="0">
                <a:solidFill>
                  <a:schemeClr val="bg1"/>
                </a:solidFill>
              </a:rPr>
              <a:t> </a:t>
            </a:r>
          </a:p>
          <a:p>
            <a:pPr algn="ctr"/>
            <a:r>
              <a:rPr lang="en-GB" sz="1800" i="0" u="none" strike="noStrike" dirty="0">
                <a:solidFill>
                  <a:schemeClr val="bg1"/>
                </a:solidFill>
                <a:effectLst/>
                <a:latin typeface="Calibri" panose="020F0502020204030204" pitchFamily="34" charset="0"/>
              </a:rPr>
              <a:t>Communication Barrier</a:t>
            </a:r>
          </a:p>
          <a:p>
            <a:pPr marL="0" indent="0" algn="ctr">
              <a:buNone/>
            </a:pPr>
            <a:r>
              <a:rPr lang="en-GB" sz="1800" i="0" u="none" strike="noStrike" dirty="0">
                <a:solidFill>
                  <a:schemeClr val="bg1"/>
                </a:solidFill>
                <a:effectLst/>
                <a:latin typeface="Calibri" panose="020F0502020204030204" pitchFamily="34" charset="0"/>
              </a:rPr>
              <a:t>Lack of Real-Time Solutions </a:t>
            </a:r>
            <a:endParaRPr lang="en-GB" dirty="0">
              <a:solidFill>
                <a:schemeClr val="bg1"/>
              </a:solidFill>
              <a:latin typeface="Calibri" panose="020F0502020204030204" pitchFamily="34" charset="0"/>
            </a:endParaRPr>
          </a:p>
          <a:p>
            <a:pPr marL="0" indent="0" algn="ctr">
              <a:buNone/>
            </a:pPr>
            <a:r>
              <a:rPr lang="en-GB" sz="1800" dirty="0">
                <a:solidFill>
                  <a:schemeClr val="bg1"/>
                </a:solidFill>
                <a:latin typeface="Calibri" panose="020F0502020204030204" pitchFamily="34" charset="0"/>
              </a:rPr>
              <a:t>Intercultural exchange</a:t>
            </a:r>
          </a:p>
          <a:p>
            <a:pPr marL="0" indent="0" algn="ctr">
              <a:buNone/>
            </a:pPr>
            <a:r>
              <a:rPr lang="en-GB" dirty="0">
                <a:solidFill>
                  <a:schemeClr val="bg1"/>
                </a:solidFill>
                <a:latin typeface="Calibri" panose="020F0502020204030204" pitchFamily="34" charset="0"/>
              </a:rPr>
              <a:t>Multilingual work-environment</a:t>
            </a:r>
            <a:endParaRPr lang="en-GB" sz="1800" dirty="0">
              <a:solidFill>
                <a:schemeClr val="bg1"/>
              </a:solidFill>
              <a:latin typeface="Calibri" panose="020F0502020204030204" pitchFamily="34" charset="0"/>
            </a:endParaRPr>
          </a:p>
          <a:p>
            <a:pPr marL="0" indent="0" algn="ctr">
              <a:buNone/>
            </a:pPr>
            <a:endParaRPr lang="en-GB" sz="1800" dirty="0">
              <a:solidFill>
                <a:schemeClr val="bg1"/>
              </a:solidFill>
              <a:latin typeface="Calibri" panose="020F0502020204030204" pitchFamily="34" charset="0"/>
            </a:endParaRPr>
          </a:p>
          <a:p>
            <a:pPr marL="0" indent="0" algn="ctr">
              <a:buNone/>
            </a:pPr>
            <a:r>
              <a:rPr lang="en-GB" sz="3600" b="1" dirty="0">
                <a:solidFill>
                  <a:schemeClr val="bg1"/>
                </a:solidFill>
                <a:latin typeface="Calibri" panose="020F0502020204030204" pitchFamily="34" charset="0"/>
              </a:rPr>
              <a:t>Whom can this help</a:t>
            </a:r>
          </a:p>
          <a:p>
            <a:pPr algn="ctr"/>
            <a:r>
              <a:rPr lang="en-GB" dirty="0">
                <a:solidFill>
                  <a:schemeClr val="bg1"/>
                </a:solidFill>
                <a:effectLst/>
                <a:latin typeface="Helvetica Neue" panose="02000503000000020004" pitchFamily="2" charset="0"/>
              </a:rPr>
              <a:t>Travellers</a:t>
            </a:r>
          </a:p>
          <a:p>
            <a:pPr algn="ctr"/>
            <a:r>
              <a:rPr lang="en-GB" dirty="0">
                <a:solidFill>
                  <a:schemeClr val="bg1"/>
                </a:solidFill>
                <a:effectLst/>
                <a:latin typeface="Helvetica Neue" panose="02000503000000020004" pitchFamily="2" charset="0"/>
              </a:rPr>
              <a:t>Businesses</a:t>
            </a:r>
          </a:p>
          <a:p>
            <a:pPr algn="ctr"/>
            <a:r>
              <a:rPr lang="en-GB" dirty="0">
                <a:solidFill>
                  <a:schemeClr val="bg1"/>
                </a:solidFill>
                <a:effectLst/>
                <a:latin typeface="Helvetica Neue" panose="02000503000000020004" pitchFamily="2" charset="0"/>
              </a:rPr>
              <a:t>Educational institutions</a:t>
            </a:r>
          </a:p>
          <a:p>
            <a:pPr algn="ctr"/>
            <a:r>
              <a:rPr lang="en-GB" dirty="0">
                <a:solidFill>
                  <a:schemeClr val="bg1"/>
                </a:solidFill>
                <a:effectLst/>
                <a:latin typeface="Helvetica Neue" panose="02000503000000020004" pitchFamily="2" charset="0"/>
              </a:rPr>
              <a:t>Non-profit organizations </a:t>
            </a:r>
          </a:p>
          <a:p>
            <a:pPr algn="ctr"/>
            <a:r>
              <a:rPr lang="en-GB" dirty="0">
                <a:solidFill>
                  <a:schemeClr val="bg1"/>
                </a:solidFill>
                <a:latin typeface="Helvetica Neue" panose="02000503000000020004" pitchFamily="2" charset="0"/>
              </a:rPr>
              <a:t>Governments</a:t>
            </a:r>
            <a:endParaRPr lang="en-GB" dirty="0">
              <a:solidFill>
                <a:schemeClr val="bg1"/>
              </a:solidFill>
              <a:effectLst/>
              <a:latin typeface="Helvetica Neue" panose="02000503000000020004" pitchFamily="2" charset="0"/>
            </a:endParaRPr>
          </a:p>
        </p:txBody>
      </p:sp>
      <p:sp>
        <p:nvSpPr>
          <p:cNvPr id="4" name="Title 1">
            <a:extLst>
              <a:ext uri="{FF2B5EF4-FFF2-40B4-BE49-F238E27FC236}">
                <a16:creationId xmlns:a16="http://schemas.microsoft.com/office/drawing/2014/main" id="{291DC574-4929-DD17-1616-31B229CAC8F9}"/>
              </a:ext>
            </a:extLst>
          </p:cNvPr>
          <p:cNvSpPr>
            <a:spLocks noGrp="1"/>
          </p:cNvSpPr>
          <p:nvPr>
            <p:ph type="title"/>
          </p:nvPr>
        </p:nvSpPr>
        <p:spPr>
          <a:xfrm>
            <a:off x="-12368822" y="-2124075"/>
            <a:ext cx="11420272" cy="1325563"/>
          </a:xfrm>
        </p:spPr>
        <p:txBody>
          <a:bodyPr>
            <a:noAutofit/>
          </a:bodyPr>
          <a:lstStyle/>
          <a:p>
            <a:pPr algn="ctr"/>
            <a:r>
              <a:rPr lang="en-CH" sz="8800" dirty="0">
                <a:latin typeface="Copperplate Gothic Bold" panose="020E0705020206020404" pitchFamily="34" charset="77"/>
                <a:cs typeface="Futura Medium" panose="020B0602020204020303" pitchFamily="34" charset="-79"/>
              </a:rPr>
              <a:t>BHASHA-BRIDGE</a:t>
            </a:r>
          </a:p>
        </p:txBody>
      </p:sp>
      <p:sp>
        <p:nvSpPr>
          <p:cNvPr id="6" name="Title 1">
            <a:extLst>
              <a:ext uri="{FF2B5EF4-FFF2-40B4-BE49-F238E27FC236}">
                <a16:creationId xmlns:a16="http://schemas.microsoft.com/office/drawing/2014/main" id="{F317CCF9-A453-524F-376D-98E12FE389F4}"/>
              </a:ext>
            </a:extLst>
          </p:cNvPr>
          <p:cNvSpPr txBox="1">
            <a:spLocks/>
          </p:cNvSpPr>
          <p:nvPr/>
        </p:nvSpPr>
        <p:spPr>
          <a:xfrm>
            <a:off x="-12333155" y="3043237"/>
            <a:ext cx="11420272"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H" sz="2000" dirty="0">
                <a:latin typeface="Copperplate Gothic Bold" panose="020E0705020206020404" pitchFamily="34" charset="77"/>
                <a:cs typeface="Futura Medium" panose="020B0602020204020303" pitchFamily="34" charset="-79"/>
              </a:rPr>
              <a:t>A BRIDGE THAT LINKS ENGLISH AND BENGALI SPEAKERS</a:t>
            </a:r>
          </a:p>
        </p:txBody>
      </p:sp>
    </p:spTree>
    <p:extLst>
      <p:ext uri="{BB962C8B-B14F-4D97-AF65-F5344CB8AC3E}">
        <p14:creationId xmlns:p14="http://schemas.microsoft.com/office/powerpoint/2010/main" val="2592261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9" descr="A cartoon of a person standing in a room with green chairs&#10;&#10;Description automatically generated">
            <a:extLst>
              <a:ext uri="{FF2B5EF4-FFF2-40B4-BE49-F238E27FC236}">
                <a16:creationId xmlns:a16="http://schemas.microsoft.com/office/drawing/2014/main" id="{FD964EA8-5351-7B28-AE99-37B4A96FE14F}"/>
              </a:ext>
            </a:extLst>
          </p:cNvPr>
          <p:cNvPicPr>
            <a:picLocks noChangeAspect="1"/>
          </p:cNvPicPr>
          <p:nvPr/>
        </p:nvPicPr>
        <p:blipFill rotWithShape="1">
          <a:blip r:embed="rId3"/>
          <a:srcRect l="26937" t="5986" r="11069" b="5986"/>
          <a:stretch/>
        </p:blipFill>
        <p:spPr>
          <a:xfrm>
            <a:off x="1" y="-1"/>
            <a:ext cx="12192000" cy="6858001"/>
          </a:xfrm>
          <a:prstGeom prst="rect">
            <a:avLst/>
          </a:prstGeom>
        </p:spPr>
      </p:pic>
      <p:sp>
        <p:nvSpPr>
          <p:cNvPr id="3" name="Rectangle 2">
            <a:extLst>
              <a:ext uri="{FF2B5EF4-FFF2-40B4-BE49-F238E27FC236}">
                <a16:creationId xmlns:a16="http://schemas.microsoft.com/office/drawing/2014/main" id="{6E76DA8F-7B37-A4C8-1CB5-C08421FDCEC4}"/>
              </a:ext>
            </a:extLst>
          </p:cNvPr>
          <p:cNvSpPr/>
          <p:nvPr/>
        </p:nvSpPr>
        <p:spPr>
          <a:xfrm>
            <a:off x="-2" y="0"/>
            <a:ext cx="5464099" cy="6858000"/>
          </a:xfrm>
          <a:prstGeom prst="rect">
            <a:avLst/>
          </a:prstGeom>
          <a:solidFill>
            <a:schemeClr val="tx1">
              <a:alpha val="66621"/>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2" name="TextBox 1">
            <a:extLst>
              <a:ext uri="{FF2B5EF4-FFF2-40B4-BE49-F238E27FC236}">
                <a16:creationId xmlns:a16="http://schemas.microsoft.com/office/drawing/2014/main" id="{F73A3F76-7A04-DF86-46D0-5D2C6331BF4E}"/>
              </a:ext>
            </a:extLst>
          </p:cNvPr>
          <p:cNvSpPr txBox="1"/>
          <p:nvPr/>
        </p:nvSpPr>
        <p:spPr>
          <a:xfrm>
            <a:off x="-3146119" y="1443296"/>
            <a:ext cx="11800936" cy="3971408"/>
          </a:xfrm>
          <a:prstGeom prst="rect">
            <a:avLst/>
          </a:prstGeom>
          <a:noFill/>
        </p:spPr>
        <p:txBody>
          <a:bodyPr wrap="square" tIns="46800">
            <a:spAutoFit/>
          </a:bodyPr>
          <a:lstStyle/>
          <a:p>
            <a:pPr marL="0" indent="0" algn="ctr">
              <a:buNone/>
            </a:pPr>
            <a:r>
              <a:rPr lang="en-CH" sz="3600" b="1" dirty="0">
                <a:solidFill>
                  <a:schemeClr val="bg1"/>
                </a:solidFill>
              </a:rPr>
              <a:t>What problems do we see</a:t>
            </a:r>
            <a:r>
              <a:rPr lang="en-CH" sz="3600" dirty="0">
                <a:solidFill>
                  <a:schemeClr val="bg1"/>
                </a:solidFill>
              </a:rPr>
              <a:t> </a:t>
            </a:r>
          </a:p>
          <a:p>
            <a:pPr algn="ctr"/>
            <a:r>
              <a:rPr lang="en-GB" sz="1800" i="0" u="none" strike="noStrike" dirty="0">
                <a:solidFill>
                  <a:schemeClr val="bg1"/>
                </a:solidFill>
                <a:effectLst/>
                <a:latin typeface="Calibri" panose="020F0502020204030204" pitchFamily="34" charset="0"/>
              </a:rPr>
              <a:t>Communication Barrier</a:t>
            </a:r>
          </a:p>
          <a:p>
            <a:pPr marL="0" indent="0" algn="ctr">
              <a:buNone/>
            </a:pPr>
            <a:r>
              <a:rPr lang="en-GB" sz="1800" i="0" u="none" strike="noStrike" dirty="0">
                <a:solidFill>
                  <a:schemeClr val="bg1"/>
                </a:solidFill>
                <a:effectLst/>
                <a:latin typeface="Calibri" panose="020F0502020204030204" pitchFamily="34" charset="0"/>
              </a:rPr>
              <a:t>Lack of Real-Time Solutions </a:t>
            </a:r>
            <a:endParaRPr lang="en-GB" dirty="0">
              <a:solidFill>
                <a:schemeClr val="bg1"/>
              </a:solidFill>
              <a:latin typeface="Calibri" panose="020F0502020204030204" pitchFamily="34" charset="0"/>
            </a:endParaRPr>
          </a:p>
          <a:p>
            <a:pPr marL="0" indent="0" algn="ctr">
              <a:buNone/>
            </a:pPr>
            <a:r>
              <a:rPr lang="en-GB" sz="1800" dirty="0">
                <a:solidFill>
                  <a:schemeClr val="bg1"/>
                </a:solidFill>
                <a:latin typeface="Calibri" panose="020F0502020204030204" pitchFamily="34" charset="0"/>
              </a:rPr>
              <a:t>Intercultural exchange</a:t>
            </a:r>
          </a:p>
          <a:p>
            <a:pPr marL="0" indent="0" algn="ctr">
              <a:buNone/>
            </a:pPr>
            <a:r>
              <a:rPr lang="en-GB" dirty="0">
                <a:solidFill>
                  <a:schemeClr val="bg1"/>
                </a:solidFill>
                <a:latin typeface="Calibri" panose="020F0502020204030204" pitchFamily="34" charset="0"/>
              </a:rPr>
              <a:t>Multilingual work-environment</a:t>
            </a:r>
            <a:endParaRPr lang="en-GB" sz="1800" dirty="0">
              <a:solidFill>
                <a:schemeClr val="bg1"/>
              </a:solidFill>
              <a:latin typeface="Calibri" panose="020F0502020204030204" pitchFamily="34" charset="0"/>
            </a:endParaRPr>
          </a:p>
          <a:p>
            <a:pPr marL="0" indent="0" algn="ctr">
              <a:buNone/>
            </a:pPr>
            <a:endParaRPr lang="en-GB" sz="1800" dirty="0">
              <a:solidFill>
                <a:schemeClr val="bg1"/>
              </a:solidFill>
              <a:latin typeface="Calibri" panose="020F0502020204030204" pitchFamily="34" charset="0"/>
            </a:endParaRPr>
          </a:p>
          <a:p>
            <a:pPr marL="0" indent="0" algn="ctr">
              <a:buNone/>
            </a:pPr>
            <a:r>
              <a:rPr lang="en-GB" sz="3600" b="1" dirty="0">
                <a:solidFill>
                  <a:schemeClr val="bg1"/>
                </a:solidFill>
                <a:latin typeface="Calibri" panose="020F0502020204030204" pitchFamily="34" charset="0"/>
              </a:rPr>
              <a:t>Whom can this help</a:t>
            </a:r>
          </a:p>
          <a:p>
            <a:pPr algn="ctr"/>
            <a:r>
              <a:rPr lang="en-GB" dirty="0">
                <a:solidFill>
                  <a:schemeClr val="bg1"/>
                </a:solidFill>
                <a:effectLst/>
                <a:latin typeface="Helvetica Neue" panose="02000503000000020004" pitchFamily="2" charset="0"/>
              </a:rPr>
              <a:t>Travellers</a:t>
            </a:r>
          </a:p>
          <a:p>
            <a:pPr algn="ctr"/>
            <a:r>
              <a:rPr lang="en-GB" dirty="0">
                <a:solidFill>
                  <a:schemeClr val="bg1"/>
                </a:solidFill>
                <a:effectLst/>
                <a:latin typeface="Helvetica Neue" panose="02000503000000020004" pitchFamily="2" charset="0"/>
              </a:rPr>
              <a:t>Businesses</a:t>
            </a:r>
          </a:p>
          <a:p>
            <a:pPr algn="ctr"/>
            <a:r>
              <a:rPr lang="en-GB" dirty="0">
                <a:solidFill>
                  <a:schemeClr val="bg1"/>
                </a:solidFill>
                <a:effectLst/>
                <a:latin typeface="Helvetica Neue" panose="02000503000000020004" pitchFamily="2" charset="0"/>
              </a:rPr>
              <a:t>Educational institutions</a:t>
            </a:r>
          </a:p>
          <a:p>
            <a:pPr algn="ctr"/>
            <a:r>
              <a:rPr lang="en-GB" dirty="0">
                <a:solidFill>
                  <a:schemeClr val="bg1"/>
                </a:solidFill>
                <a:effectLst/>
                <a:latin typeface="Helvetica Neue" panose="02000503000000020004" pitchFamily="2" charset="0"/>
              </a:rPr>
              <a:t>Non-profit organizations </a:t>
            </a:r>
          </a:p>
          <a:p>
            <a:pPr algn="ctr"/>
            <a:r>
              <a:rPr lang="en-GB" dirty="0">
                <a:solidFill>
                  <a:schemeClr val="bg1"/>
                </a:solidFill>
                <a:latin typeface="Helvetica Neue" panose="02000503000000020004" pitchFamily="2" charset="0"/>
              </a:rPr>
              <a:t>Governments</a:t>
            </a:r>
            <a:endParaRPr lang="en-GB" dirty="0">
              <a:solidFill>
                <a:schemeClr val="bg1"/>
              </a:solidFill>
              <a:effectLst/>
              <a:latin typeface="Helvetica Neue" panose="02000503000000020004" pitchFamily="2" charset="0"/>
            </a:endParaRPr>
          </a:p>
        </p:txBody>
      </p:sp>
    </p:spTree>
    <p:extLst>
      <p:ext uri="{BB962C8B-B14F-4D97-AF65-F5344CB8AC3E}">
        <p14:creationId xmlns:p14="http://schemas.microsoft.com/office/powerpoint/2010/main" val="2604192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bridge over a waterfall&#10;&#10;Description automatically generated">
            <a:extLst>
              <a:ext uri="{FF2B5EF4-FFF2-40B4-BE49-F238E27FC236}">
                <a16:creationId xmlns:a16="http://schemas.microsoft.com/office/drawing/2014/main" id="{31EB0CE5-857F-8CCB-0A25-DCF95B70A14C}"/>
              </a:ext>
            </a:extLst>
          </p:cNvPr>
          <p:cNvPicPr>
            <a:picLocks noChangeAspect="1"/>
          </p:cNvPicPr>
          <p:nvPr/>
        </p:nvPicPr>
        <p:blipFill rotWithShape="1">
          <a:blip r:embed="rId3"/>
          <a:srcRect l="32131" t="29267" r="32223" b="18965"/>
          <a:stretch/>
        </p:blipFill>
        <p:spPr>
          <a:xfrm>
            <a:off x="0" y="0"/>
            <a:ext cx="12192000" cy="6858000"/>
          </a:xfrm>
          <a:prstGeom prst="rect">
            <a:avLst/>
          </a:prstGeom>
        </p:spPr>
      </p:pic>
      <p:sp>
        <p:nvSpPr>
          <p:cNvPr id="2" name="Rectangle 1">
            <a:extLst>
              <a:ext uri="{FF2B5EF4-FFF2-40B4-BE49-F238E27FC236}">
                <a16:creationId xmlns:a16="http://schemas.microsoft.com/office/drawing/2014/main" id="{84951E54-ED17-D806-1F0C-8C7C2E1E0440}"/>
              </a:ext>
            </a:extLst>
          </p:cNvPr>
          <p:cNvSpPr/>
          <p:nvPr/>
        </p:nvSpPr>
        <p:spPr>
          <a:xfrm>
            <a:off x="-209550" y="-209550"/>
            <a:ext cx="12687300" cy="7200900"/>
          </a:xfrm>
          <a:prstGeom prst="rect">
            <a:avLst/>
          </a:prstGeom>
          <a:solidFill>
            <a:schemeClr val="tx1">
              <a:alpha val="66621"/>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11" name="Rectangle 10">
            <a:extLst>
              <a:ext uri="{FF2B5EF4-FFF2-40B4-BE49-F238E27FC236}">
                <a16:creationId xmlns:a16="http://schemas.microsoft.com/office/drawing/2014/main" id="{99A2D2B1-6DB4-84D4-CD7A-20F34F068B3D}"/>
              </a:ext>
            </a:extLst>
          </p:cNvPr>
          <p:cNvSpPr/>
          <p:nvPr/>
        </p:nvSpPr>
        <p:spPr>
          <a:xfrm>
            <a:off x="494408" y="1730788"/>
            <a:ext cx="2703059" cy="1038998"/>
          </a:xfrm>
          <a:prstGeom prst="rect">
            <a:avLst/>
          </a:prstGeom>
          <a:solidFill>
            <a:schemeClr val="bg1">
              <a:alpha val="7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b="1" dirty="0">
                <a:solidFill>
                  <a:schemeClr val="tx1"/>
                </a:solidFill>
              </a:rPr>
              <a:t>Speaker 1 Language</a:t>
            </a:r>
          </a:p>
        </p:txBody>
      </p:sp>
      <p:sp>
        <p:nvSpPr>
          <p:cNvPr id="3" name="Rectangle 2">
            <a:extLst>
              <a:ext uri="{FF2B5EF4-FFF2-40B4-BE49-F238E27FC236}">
                <a16:creationId xmlns:a16="http://schemas.microsoft.com/office/drawing/2014/main" id="{05FFBC5E-93B0-B3C4-E883-2BC4BD9EEBAF}"/>
              </a:ext>
            </a:extLst>
          </p:cNvPr>
          <p:cNvSpPr/>
          <p:nvPr/>
        </p:nvSpPr>
        <p:spPr>
          <a:xfrm>
            <a:off x="9097993" y="1707644"/>
            <a:ext cx="2703059" cy="1038998"/>
          </a:xfrm>
          <a:prstGeom prst="rect">
            <a:avLst/>
          </a:prstGeom>
          <a:solidFill>
            <a:schemeClr val="bg1">
              <a:alpha val="7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ln w="0"/>
                <a:solidFill>
                  <a:schemeClr val="tx1"/>
                </a:solidFill>
                <a:effectLst>
                  <a:outerShdw blurRad="38100" dist="19050" dir="2700000" algn="tl" rotWithShape="0">
                    <a:schemeClr val="dk1">
                      <a:alpha val="40000"/>
                    </a:schemeClr>
                  </a:outerShdw>
                </a:effectLst>
              </a:rPr>
              <a:t>Speaker 2 Language</a:t>
            </a:r>
            <a:endParaRPr lang="en-CH" dirty="0"/>
          </a:p>
        </p:txBody>
      </p:sp>
      <p:sp>
        <p:nvSpPr>
          <p:cNvPr id="6" name="Rectangle 5">
            <a:extLst>
              <a:ext uri="{FF2B5EF4-FFF2-40B4-BE49-F238E27FC236}">
                <a16:creationId xmlns:a16="http://schemas.microsoft.com/office/drawing/2014/main" id="{DAED659E-2B16-E444-5DB1-59F276174615}"/>
              </a:ext>
            </a:extLst>
          </p:cNvPr>
          <p:cNvSpPr/>
          <p:nvPr/>
        </p:nvSpPr>
        <p:spPr>
          <a:xfrm>
            <a:off x="2424139" y="3718757"/>
            <a:ext cx="2703059" cy="1038998"/>
          </a:xfrm>
          <a:prstGeom prst="rect">
            <a:avLst/>
          </a:prstGeom>
          <a:solidFill>
            <a:schemeClr val="bg1">
              <a:alpha val="7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ln w="0"/>
                <a:solidFill>
                  <a:schemeClr val="tx1"/>
                </a:solidFill>
                <a:effectLst>
                  <a:outerShdw blurRad="38100" dist="19050" dir="2700000" algn="tl" rotWithShape="0">
                    <a:schemeClr val="dk1">
                      <a:alpha val="40000"/>
                    </a:schemeClr>
                  </a:outerShdw>
                </a:effectLst>
              </a:rPr>
              <a:t>Transcribed Text</a:t>
            </a:r>
            <a:endParaRPr lang="en-CH" dirty="0"/>
          </a:p>
        </p:txBody>
      </p:sp>
      <p:sp>
        <p:nvSpPr>
          <p:cNvPr id="7" name="Rectangle 6">
            <a:extLst>
              <a:ext uri="{FF2B5EF4-FFF2-40B4-BE49-F238E27FC236}">
                <a16:creationId xmlns:a16="http://schemas.microsoft.com/office/drawing/2014/main" id="{1AA0CB57-7921-309D-B806-618C9DF84E2C}"/>
              </a:ext>
            </a:extLst>
          </p:cNvPr>
          <p:cNvSpPr/>
          <p:nvPr/>
        </p:nvSpPr>
        <p:spPr>
          <a:xfrm>
            <a:off x="7064803" y="3718757"/>
            <a:ext cx="2703059" cy="1038998"/>
          </a:xfrm>
          <a:prstGeom prst="rect">
            <a:avLst/>
          </a:prstGeom>
          <a:solidFill>
            <a:schemeClr val="bg1">
              <a:alpha val="7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ln w="0"/>
                <a:solidFill>
                  <a:schemeClr val="tx1"/>
                </a:solidFill>
                <a:effectLst>
                  <a:outerShdw blurRad="38100" dist="19050" dir="2700000" algn="tl" rotWithShape="0">
                    <a:schemeClr val="dk1">
                      <a:alpha val="40000"/>
                    </a:schemeClr>
                  </a:outerShdw>
                </a:effectLst>
              </a:rPr>
              <a:t>Translated</a:t>
            </a:r>
            <a:r>
              <a:rPr lang="en-CH" dirty="0"/>
              <a:t> </a:t>
            </a:r>
            <a:r>
              <a:rPr lang="en-CH" dirty="0">
                <a:ln w="0"/>
                <a:solidFill>
                  <a:schemeClr val="tx1"/>
                </a:solidFill>
                <a:effectLst>
                  <a:outerShdw blurRad="38100" dist="19050" dir="2700000" algn="tl" rotWithShape="0">
                    <a:schemeClr val="dk1">
                      <a:alpha val="40000"/>
                    </a:schemeClr>
                  </a:outerShdw>
                </a:effectLst>
              </a:rPr>
              <a:t>Text</a:t>
            </a:r>
            <a:endParaRPr lang="en-CH" dirty="0"/>
          </a:p>
        </p:txBody>
      </p:sp>
      <p:cxnSp>
        <p:nvCxnSpPr>
          <p:cNvPr id="15" name="Straight Arrow Connector 14">
            <a:extLst>
              <a:ext uri="{FF2B5EF4-FFF2-40B4-BE49-F238E27FC236}">
                <a16:creationId xmlns:a16="http://schemas.microsoft.com/office/drawing/2014/main" id="{3B504E7A-DD7C-1C5D-66F3-24353B6C7047}"/>
              </a:ext>
            </a:extLst>
          </p:cNvPr>
          <p:cNvCxnSpPr>
            <a:cxnSpLocks/>
          </p:cNvCxnSpPr>
          <p:nvPr/>
        </p:nvCxnSpPr>
        <p:spPr>
          <a:xfrm>
            <a:off x="1845937" y="2916936"/>
            <a:ext cx="1351530" cy="685800"/>
          </a:xfrm>
          <a:prstGeom prst="straightConnector1">
            <a:avLst/>
          </a:prstGeom>
          <a:ln>
            <a:solidFill>
              <a:schemeClr val="bg1"/>
            </a:solidFill>
            <a:tailEnd type="triangle"/>
          </a:ln>
        </p:spPr>
        <p:style>
          <a:lnRef idx="1">
            <a:schemeClr val="accent3"/>
          </a:lnRef>
          <a:fillRef idx="0">
            <a:schemeClr val="accent3"/>
          </a:fillRef>
          <a:effectRef idx="0">
            <a:schemeClr val="accent3"/>
          </a:effectRef>
          <a:fontRef idx="minor">
            <a:schemeClr val="tx1"/>
          </a:fontRef>
        </p:style>
      </p:cxnSp>
      <p:cxnSp>
        <p:nvCxnSpPr>
          <p:cNvPr id="16" name="Straight Arrow Connector 15">
            <a:extLst>
              <a:ext uri="{FF2B5EF4-FFF2-40B4-BE49-F238E27FC236}">
                <a16:creationId xmlns:a16="http://schemas.microsoft.com/office/drawing/2014/main" id="{66D89018-4CF4-BE2C-98F0-4CAD7F7D0EB8}"/>
              </a:ext>
            </a:extLst>
          </p:cNvPr>
          <p:cNvCxnSpPr>
            <a:cxnSpLocks/>
          </p:cNvCxnSpPr>
          <p:nvPr/>
        </p:nvCxnSpPr>
        <p:spPr>
          <a:xfrm>
            <a:off x="5374489" y="4238256"/>
            <a:ext cx="1474367" cy="0"/>
          </a:xfrm>
          <a:prstGeom prst="straightConnector1">
            <a:avLst/>
          </a:prstGeom>
          <a:ln w="9525"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3399F2B5-5BAE-3097-7B79-3A3913F00F98}"/>
              </a:ext>
            </a:extLst>
          </p:cNvPr>
          <p:cNvCxnSpPr>
            <a:cxnSpLocks/>
          </p:cNvCxnSpPr>
          <p:nvPr/>
        </p:nvCxnSpPr>
        <p:spPr>
          <a:xfrm flipV="1">
            <a:off x="8525258" y="2851230"/>
            <a:ext cx="1324798" cy="751506"/>
          </a:xfrm>
          <a:prstGeom prst="straightConnector1">
            <a:avLst/>
          </a:prstGeom>
          <a:ln>
            <a:solidFill>
              <a:schemeClr val="bg1"/>
            </a:solidFill>
            <a:tailEnd type="triangle"/>
          </a:ln>
        </p:spPr>
        <p:style>
          <a:lnRef idx="1">
            <a:schemeClr val="accent3"/>
          </a:lnRef>
          <a:fillRef idx="0">
            <a:schemeClr val="accent3"/>
          </a:fillRef>
          <a:effectRef idx="0">
            <a:schemeClr val="accent3"/>
          </a:effectRef>
          <a:fontRef idx="minor">
            <a:schemeClr val="tx1"/>
          </a:fontRef>
        </p:style>
      </p:cxnSp>
      <p:sp>
        <p:nvSpPr>
          <p:cNvPr id="29" name="Title 1">
            <a:extLst>
              <a:ext uri="{FF2B5EF4-FFF2-40B4-BE49-F238E27FC236}">
                <a16:creationId xmlns:a16="http://schemas.microsoft.com/office/drawing/2014/main" id="{6F8343BD-189F-B7D8-04A3-7FB227BB0DEB}"/>
              </a:ext>
            </a:extLst>
          </p:cNvPr>
          <p:cNvSpPr txBox="1">
            <a:spLocks/>
          </p:cNvSpPr>
          <p:nvPr/>
        </p:nvSpPr>
        <p:spPr>
          <a:xfrm>
            <a:off x="380780" y="347214"/>
            <a:ext cx="11420272"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H" sz="3000" dirty="0">
                <a:solidFill>
                  <a:schemeClr val="bg1"/>
                </a:solidFill>
                <a:latin typeface="Copperplate Gothic Bold" panose="020E0705020206020404" pitchFamily="34" charset="77"/>
                <a:cs typeface="Futura Medium" panose="020B0602020204020303" pitchFamily="34" charset="-79"/>
              </a:rPr>
              <a:t>How it Works</a:t>
            </a:r>
          </a:p>
        </p:txBody>
      </p:sp>
      <p:sp>
        <p:nvSpPr>
          <p:cNvPr id="30" name="Title 1">
            <a:extLst>
              <a:ext uri="{FF2B5EF4-FFF2-40B4-BE49-F238E27FC236}">
                <a16:creationId xmlns:a16="http://schemas.microsoft.com/office/drawing/2014/main" id="{2303D426-503C-F222-3494-D33A59D18307}"/>
              </a:ext>
            </a:extLst>
          </p:cNvPr>
          <p:cNvSpPr txBox="1">
            <a:spLocks/>
          </p:cNvSpPr>
          <p:nvPr/>
        </p:nvSpPr>
        <p:spPr>
          <a:xfrm>
            <a:off x="494408" y="-3729277"/>
            <a:ext cx="11420272"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H" sz="3000" dirty="0">
                <a:solidFill>
                  <a:schemeClr val="bg1"/>
                </a:solidFill>
                <a:latin typeface="Copperplate Gothic Bold" panose="020E0705020206020404" pitchFamily="34" charset="77"/>
                <a:cs typeface="Futura Medium" panose="020B0602020204020303" pitchFamily="34" charset="-79"/>
              </a:rPr>
              <a:t>Our Model</a:t>
            </a:r>
          </a:p>
        </p:txBody>
      </p:sp>
    </p:spTree>
    <p:extLst>
      <p:ext uri="{BB962C8B-B14F-4D97-AF65-F5344CB8AC3E}">
        <p14:creationId xmlns:p14="http://schemas.microsoft.com/office/powerpoint/2010/main" val="2631730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bridge over a waterfall&#10;&#10;Description automatically generated">
            <a:extLst>
              <a:ext uri="{FF2B5EF4-FFF2-40B4-BE49-F238E27FC236}">
                <a16:creationId xmlns:a16="http://schemas.microsoft.com/office/drawing/2014/main" id="{31EB0CE5-857F-8CCB-0A25-DCF95B70A14C}"/>
              </a:ext>
            </a:extLst>
          </p:cNvPr>
          <p:cNvPicPr>
            <a:picLocks noChangeAspect="1"/>
          </p:cNvPicPr>
          <p:nvPr/>
        </p:nvPicPr>
        <p:blipFill rotWithShape="1">
          <a:blip r:embed="rId3"/>
          <a:srcRect l="17063" t="26142" r="40549" b="12299"/>
          <a:stretch/>
        </p:blipFill>
        <p:spPr>
          <a:xfrm>
            <a:off x="0" y="0"/>
            <a:ext cx="12192000" cy="6858000"/>
          </a:xfrm>
          <a:prstGeom prst="rect">
            <a:avLst/>
          </a:prstGeom>
        </p:spPr>
      </p:pic>
      <p:sp>
        <p:nvSpPr>
          <p:cNvPr id="2" name="Rectangle 1">
            <a:extLst>
              <a:ext uri="{FF2B5EF4-FFF2-40B4-BE49-F238E27FC236}">
                <a16:creationId xmlns:a16="http://schemas.microsoft.com/office/drawing/2014/main" id="{84951E54-ED17-D806-1F0C-8C7C2E1E0440}"/>
              </a:ext>
            </a:extLst>
          </p:cNvPr>
          <p:cNvSpPr/>
          <p:nvPr/>
        </p:nvSpPr>
        <p:spPr>
          <a:xfrm>
            <a:off x="0" y="0"/>
            <a:ext cx="12192000" cy="6858000"/>
          </a:xfrm>
          <a:prstGeom prst="rect">
            <a:avLst/>
          </a:prstGeom>
          <a:solidFill>
            <a:schemeClr val="tx1">
              <a:alpha val="66621"/>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3" name="Rectangle 2">
            <a:extLst>
              <a:ext uri="{FF2B5EF4-FFF2-40B4-BE49-F238E27FC236}">
                <a16:creationId xmlns:a16="http://schemas.microsoft.com/office/drawing/2014/main" id="{05FFBC5E-93B0-B3C4-E883-2BC4BD9EEBAF}"/>
              </a:ext>
            </a:extLst>
          </p:cNvPr>
          <p:cNvSpPr/>
          <p:nvPr/>
        </p:nvSpPr>
        <p:spPr>
          <a:xfrm>
            <a:off x="13669993" y="-1908392"/>
            <a:ext cx="2703059" cy="1038998"/>
          </a:xfrm>
          <a:prstGeom prst="rect">
            <a:avLst/>
          </a:prstGeom>
          <a:solidFill>
            <a:schemeClr val="bg1">
              <a:alpha val="7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ln w="0"/>
                <a:solidFill>
                  <a:schemeClr val="tx1"/>
                </a:solidFill>
                <a:effectLst>
                  <a:outerShdw blurRad="38100" dist="19050" dir="2700000" algn="tl" rotWithShape="0">
                    <a:schemeClr val="dk1">
                      <a:alpha val="40000"/>
                    </a:schemeClr>
                  </a:outerShdw>
                </a:effectLst>
              </a:rPr>
              <a:t>Translated</a:t>
            </a:r>
            <a:r>
              <a:rPr lang="en-CH" dirty="0"/>
              <a:t> </a:t>
            </a:r>
            <a:r>
              <a:rPr lang="en-CH" dirty="0">
                <a:ln w="0"/>
                <a:solidFill>
                  <a:schemeClr val="tx1"/>
                </a:solidFill>
                <a:effectLst>
                  <a:outerShdw blurRad="38100" dist="19050" dir="2700000" algn="tl" rotWithShape="0">
                    <a:schemeClr val="dk1">
                      <a:alpha val="40000"/>
                    </a:schemeClr>
                  </a:outerShdw>
                </a:effectLst>
              </a:rPr>
              <a:t>Language</a:t>
            </a:r>
            <a:endParaRPr lang="en-CH" dirty="0"/>
          </a:p>
        </p:txBody>
      </p:sp>
      <p:sp>
        <p:nvSpPr>
          <p:cNvPr id="7" name="Rectangle 6">
            <a:extLst>
              <a:ext uri="{FF2B5EF4-FFF2-40B4-BE49-F238E27FC236}">
                <a16:creationId xmlns:a16="http://schemas.microsoft.com/office/drawing/2014/main" id="{1AA0CB57-7921-309D-B806-618C9DF84E2C}"/>
              </a:ext>
            </a:extLst>
          </p:cNvPr>
          <p:cNvSpPr/>
          <p:nvPr/>
        </p:nvSpPr>
        <p:spPr>
          <a:xfrm>
            <a:off x="14213749" y="3718757"/>
            <a:ext cx="2703059" cy="1038998"/>
          </a:xfrm>
          <a:prstGeom prst="rect">
            <a:avLst/>
          </a:prstGeom>
          <a:solidFill>
            <a:schemeClr val="bg1">
              <a:alpha val="7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ln w="0"/>
                <a:solidFill>
                  <a:schemeClr val="tx1"/>
                </a:solidFill>
                <a:effectLst>
                  <a:outerShdw blurRad="38100" dist="19050" dir="2700000" algn="tl" rotWithShape="0">
                    <a:schemeClr val="dk1">
                      <a:alpha val="40000"/>
                    </a:schemeClr>
                  </a:outerShdw>
                </a:effectLst>
              </a:rPr>
              <a:t>Translated</a:t>
            </a:r>
            <a:r>
              <a:rPr lang="en-CH" dirty="0"/>
              <a:t> </a:t>
            </a:r>
            <a:r>
              <a:rPr lang="en-CH" dirty="0">
                <a:ln w="0"/>
                <a:solidFill>
                  <a:schemeClr val="tx1"/>
                </a:solidFill>
                <a:effectLst>
                  <a:outerShdw blurRad="38100" dist="19050" dir="2700000" algn="tl" rotWithShape="0">
                    <a:schemeClr val="dk1">
                      <a:alpha val="40000"/>
                    </a:schemeClr>
                  </a:outerShdw>
                </a:effectLst>
              </a:rPr>
              <a:t>Text</a:t>
            </a:r>
            <a:endParaRPr lang="en-CH" dirty="0"/>
          </a:p>
        </p:txBody>
      </p:sp>
      <p:cxnSp>
        <p:nvCxnSpPr>
          <p:cNvPr id="16" name="Straight Arrow Connector 15">
            <a:extLst>
              <a:ext uri="{FF2B5EF4-FFF2-40B4-BE49-F238E27FC236}">
                <a16:creationId xmlns:a16="http://schemas.microsoft.com/office/drawing/2014/main" id="{66D89018-4CF4-BE2C-98F0-4CAD7F7D0EB8}"/>
              </a:ext>
            </a:extLst>
          </p:cNvPr>
          <p:cNvCxnSpPr>
            <a:cxnSpLocks/>
          </p:cNvCxnSpPr>
          <p:nvPr/>
        </p:nvCxnSpPr>
        <p:spPr>
          <a:xfrm>
            <a:off x="14284338" y="4390656"/>
            <a:ext cx="1474367" cy="0"/>
          </a:xfrm>
          <a:prstGeom prst="straightConnector1">
            <a:avLst/>
          </a:prstGeom>
          <a:ln w="9525"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3399F2B5-5BAE-3097-7B79-3A3913F00F98}"/>
              </a:ext>
            </a:extLst>
          </p:cNvPr>
          <p:cNvCxnSpPr>
            <a:cxnSpLocks/>
          </p:cNvCxnSpPr>
          <p:nvPr/>
        </p:nvCxnSpPr>
        <p:spPr>
          <a:xfrm flipV="1">
            <a:off x="13803840" y="-751506"/>
            <a:ext cx="1324798" cy="751506"/>
          </a:xfrm>
          <a:prstGeom prst="straightConnector1">
            <a:avLst/>
          </a:prstGeom>
          <a:ln>
            <a:solidFill>
              <a:schemeClr val="bg1"/>
            </a:solidFill>
            <a:tailEnd type="triangle"/>
          </a:ln>
        </p:spPr>
        <p:style>
          <a:lnRef idx="1">
            <a:schemeClr val="accent3"/>
          </a:lnRef>
          <a:fillRef idx="0">
            <a:schemeClr val="accent3"/>
          </a:fillRef>
          <a:effectRef idx="0">
            <a:schemeClr val="accent3"/>
          </a:effectRef>
          <a:fontRef idx="minor">
            <a:schemeClr val="tx1"/>
          </a:fontRef>
        </p:style>
      </p:cxnSp>
      <p:sp>
        <p:nvSpPr>
          <p:cNvPr id="19" name="Rectangle 18">
            <a:extLst>
              <a:ext uri="{FF2B5EF4-FFF2-40B4-BE49-F238E27FC236}">
                <a16:creationId xmlns:a16="http://schemas.microsoft.com/office/drawing/2014/main" id="{CF8B0A5B-8D7D-92F8-77A8-35D8E1B113BF}"/>
              </a:ext>
            </a:extLst>
          </p:cNvPr>
          <p:cNvSpPr/>
          <p:nvPr/>
        </p:nvSpPr>
        <p:spPr>
          <a:xfrm>
            <a:off x="275900" y="5138201"/>
            <a:ext cx="2703059" cy="1038998"/>
          </a:xfrm>
          <a:prstGeom prst="rect">
            <a:avLst/>
          </a:prstGeom>
          <a:solidFill>
            <a:schemeClr val="bg1">
              <a:alpha val="7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b="1" dirty="0">
                <a:solidFill>
                  <a:schemeClr val="tx1"/>
                </a:solidFill>
              </a:rPr>
              <a:t>Speaker 1 Language</a:t>
            </a:r>
          </a:p>
        </p:txBody>
      </p:sp>
      <p:sp>
        <p:nvSpPr>
          <p:cNvPr id="20" name="Rectangle 19">
            <a:extLst>
              <a:ext uri="{FF2B5EF4-FFF2-40B4-BE49-F238E27FC236}">
                <a16:creationId xmlns:a16="http://schemas.microsoft.com/office/drawing/2014/main" id="{741EFBA3-F09B-D364-509B-726C8C31E500}"/>
              </a:ext>
            </a:extLst>
          </p:cNvPr>
          <p:cNvSpPr/>
          <p:nvPr/>
        </p:nvSpPr>
        <p:spPr>
          <a:xfrm>
            <a:off x="9286068" y="1829126"/>
            <a:ext cx="2703059" cy="1038998"/>
          </a:xfrm>
          <a:prstGeom prst="rect">
            <a:avLst/>
          </a:prstGeom>
          <a:solidFill>
            <a:schemeClr val="bg1">
              <a:alpha val="7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ln w="0"/>
                <a:solidFill>
                  <a:schemeClr val="tx1"/>
                </a:solidFill>
                <a:effectLst>
                  <a:outerShdw blurRad="38100" dist="19050" dir="2700000" algn="tl" rotWithShape="0">
                    <a:schemeClr val="dk1">
                      <a:alpha val="40000"/>
                    </a:schemeClr>
                  </a:outerShdw>
                </a:effectLst>
              </a:rPr>
              <a:t>Transcribed Text</a:t>
            </a:r>
            <a:endParaRPr lang="en-CH" dirty="0"/>
          </a:p>
        </p:txBody>
      </p:sp>
      <p:sp>
        <p:nvSpPr>
          <p:cNvPr id="21" name="Title 1">
            <a:extLst>
              <a:ext uri="{FF2B5EF4-FFF2-40B4-BE49-F238E27FC236}">
                <a16:creationId xmlns:a16="http://schemas.microsoft.com/office/drawing/2014/main" id="{AE822F49-A550-D90C-0E1A-819C9337D774}"/>
              </a:ext>
            </a:extLst>
          </p:cNvPr>
          <p:cNvSpPr txBox="1">
            <a:spLocks/>
          </p:cNvSpPr>
          <p:nvPr/>
        </p:nvSpPr>
        <p:spPr>
          <a:xfrm>
            <a:off x="399719" y="101078"/>
            <a:ext cx="11420272"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H" sz="3000" dirty="0">
                <a:solidFill>
                  <a:schemeClr val="bg1"/>
                </a:solidFill>
                <a:latin typeface="Copperplate Gothic Bold" panose="020E0705020206020404" pitchFamily="34" charset="77"/>
                <a:cs typeface="Futura Medium" panose="020B0602020204020303" pitchFamily="34" charset="-79"/>
              </a:rPr>
              <a:t>Speech to Text Model</a:t>
            </a:r>
          </a:p>
        </p:txBody>
      </p:sp>
      <p:sp>
        <p:nvSpPr>
          <p:cNvPr id="22" name="Title 1">
            <a:extLst>
              <a:ext uri="{FF2B5EF4-FFF2-40B4-BE49-F238E27FC236}">
                <a16:creationId xmlns:a16="http://schemas.microsoft.com/office/drawing/2014/main" id="{9B3455E3-0EF4-6229-F2D0-CE09D69BA425}"/>
              </a:ext>
            </a:extLst>
          </p:cNvPr>
          <p:cNvSpPr txBox="1">
            <a:spLocks/>
          </p:cNvSpPr>
          <p:nvPr/>
        </p:nvSpPr>
        <p:spPr>
          <a:xfrm>
            <a:off x="372009" y="-2388528"/>
            <a:ext cx="11420272"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H" sz="3000" dirty="0">
                <a:solidFill>
                  <a:schemeClr val="bg1"/>
                </a:solidFill>
                <a:latin typeface="Copperplate Gothic Bold" panose="020E0705020206020404" pitchFamily="34" charset="77"/>
                <a:cs typeface="Futura Medium" panose="020B0602020204020303" pitchFamily="34" charset="-79"/>
              </a:rPr>
              <a:t>How it Works</a:t>
            </a:r>
          </a:p>
        </p:txBody>
      </p:sp>
      <p:sp>
        <p:nvSpPr>
          <p:cNvPr id="23" name="Rectangle 22">
            <a:extLst>
              <a:ext uri="{FF2B5EF4-FFF2-40B4-BE49-F238E27FC236}">
                <a16:creationId xmlns:a16="http://schemas.microsoft.com/office/drawing/2014/main" id="{5C1100C7-602C-4F5C-8957-95F111A73812}"/>
              </a:ext>
            </a:extLst>
          </p:cNvPr>
          <p:cNvSpPr/>
          <p:nvPr/>
        </p:nvSpPr>
        <p:spPr>
          <a:xfrm>
            <a:off x="13669991" y="-1908392"/>
            <a:ext cx="2703059" cy="1038998"/>
          </a:xfrm>
          <a:prstGeom prst="rect">
            <a:avLst/>
          </a:prstGeom>
          <a:solidFill>
            <a:schemeClr val="bg1">
              <a:alpha val="7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ln w="0"/>
                <a:solidFill>
                  <a:schemeClr val="tx1"/>
                </a:solidFill>
                <a:effectLst>
                  <a:outerShdw blurRad="38100" dist="19050" dir="2700000" algn="tl" rotWithShape="0">
                    <a:schemeClr val="dk1">
                      <a:alpha val="40000"/>
                    </a:schemeClr>
                  </a:outerShdw>
                </a:effectLst>
              </a:rPr>
              <a:t>Speaker 2 Language</a:t>
            </a:r>
            <a:endParaRPr lang="en-CH" dirty="0"/>
          </a:p>
        </p:txBody>
      </p:sp>
      <p:sp>
        <p:nvSpPr>
          <p:cNvPr id="24" name="Title 1">
            <a:extLst>
              <a:ext uri="{FF2B5EF4-FFF2-40B4-BE49-F238E27FC236}">
                <a16:creationId xmlns:a16="http://schemas.microsoft.com/office/drawing/2014/main" id="{41F3A584-ADF4-C992-B52F-413F84770295}"/>
              </a:ext>
            </a:extLst>
          </p:cNvPr>
          <p:cNvSpPr txBox="1">
            <a:spLocks/>
          </p:cNvSpPr>
          <p:nvPr/>
        </p:nvSpPr>
        <p:spPr>
          <a:xfrm>
            <a:off x="399719" y="-1304250"/>
            <a:ext cx="11420272"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H" sz="3000" dirty="0">
                <a:solidFill>
                  <a:schemeClr val="bg1"/>
                </a:solidFill>
                <a:latin typeface="Copperplate Gothic Bold" panose="020E0705020206020404" pitchFamily="34" charset="77"/>
                <a:cs typeface="Futura Medium" panose="020B0602020204020303" pitchFamily="34" charset="-79"/>
              </a:rPr>
              <a:t>Questions</a:t>
            </a:r>
          </a:p>
        </p:txBody>
      </p:sp>
      <p:sp>
        <p:nvSpPr>
          <p:cNvPr id="25" name="Rectangle 24">
            <a:extLst>
              <a:ext uri="{FF2B5EF4-FFF2-40B4-BE49-F238E27FC236}">
                <a16:creationId xmlns:a16="http://schemas.microsoft.com/office/drawing/2014/main" id="{D7B705E8-6DC7-B7F5-4439-D91E60CEA95B}"/>
              </a:ext>
            </a:extLst>
          </p:cNvPr>
          <p:cNvSpPr/>
          <p:nvPr/>
        </p:nvSpPr>
        <p:spPr>
          <a:xfrm>
            <a:off x="2501826" y="-62638202"/>
            <a:ext cx="60507" cy="218624"/>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6" name="Rectangle 25">
            <a:extLst>
              <a:ext uri="{FF2B5EF4-FFF2-40B4-BE49-F238E27FC236}">
                <a16:creationId xmlns:a16="http://schemas.microsoft.com/office/drawing/2014/main" id="{3EC69695-19FD-76D9-B020-26DA2E13AB3A}"/>
              </a:ext>
            </a:extLst>
          </p:cNvPr>
          <p:cNvSpPr/>
          <p:nvPr/>
        </p:nvSpPr>
        <p:spPr>
          <a:xfrm>
            <a:off x="4598746" y="14303212"/>
            <a:ext cx="67384" cy="45719"/>
          </a:xfrm>
          <a:prstGeom prst="rect">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7" name="Rectangle 26">
            <a:extLst>
              <a:ext uri="{FF2B5EF4-FFF2-40B4-BE49-F238E27FC236}">
                <a16:creationId xmlns:a16="http://schemas.microsoft.com/office/drawing/2014/main" id="{517F1181-FD5F-5074-7996-99225DE3C6C7}"/>
              </a:ext>
            </a:extLst>
          </p:cNvPr>
          <p:cNvSpPr/>
          <p:nvPr/>
        </p:nvSpPr>
        <p:spPr>
          <a:xfrm>
            <a:off x="10382510" y="14348931"/>
            <a:ext cx="67384" cy="161692"/>
          </a:xfrm>
          <a:prstGeom prst="rect">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8" name="Rectangle 27">
            <a:extLst>
              <a:ext uri="{FF2B5EF4-FFF2-40B4-BE49-F238E27FC236}">
                <a16:creationId xmlns:a16="http://schemas.microsoft.com/office/drawing/2014/main" id="{38354E34-3145-FD85-671A-F349FCE6E087}"/>
              </a:ext>
            </a:extLst>
          </p:cNvPr>
          <p:cNvSpPr/>
          <p:nvPr/>
        </p:nvSpPr>
        <p:spPr>
          <a:xfrm>
            <a:off x="7463813" y="14442847"/>
            <a:ext cx="60507" cy="67776"/>
          </a:xfrm>
          <a:prstGeom prst="rect">
            <a:avLst/>
          </a:prstGeom>
          <a:blipFill dpi="0" rotWithShape="1">
            <a:blip r:embed="rId7">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29" name="Picture 2" descr="Foto de perfil de Alex Garcia Viol">
            <a:extLst>
              <a:ext uri="{FF2B5EF4-FFF2-40B4-BE49-F238E27FC236}">
                <a16:creationId xmlns:a16="http://schemas.microsoft.com/office/drawing/2014/main" id="{C7A95776-81E3-C23F-1450-59E090585B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41320" y="-35570059"/>
            <a:ext cx="2521013" cy="2521013"/>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pic>
        <p:nvPicPr>
          <p:cNvPr id="30" name="Picture 4" descr="Foto de perfil de Tanushri Nayak">
            <a:extLst>
              <a:ext uri="{FF2B5EF4-FFF2-40B4-BE49-F238E27FC236}">
                <a16:creationId xmlns:a16="http://schemas.microsoft.com/office/drawing/2014/main" id="{F5680665-313E-EE9A-04A8-978726F9FC3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7831" y="-35627683"/>
            <a:ext cx="2597359" cy="2597359"/>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pic>
        <p:nvPicPr>
          <p:cNvPr id="31" name="Picture 6" descr="Foto de perfil de Felipe">
            <a:extLst>
              <a:ext uri="{FF2B5EF4-FFF2-40B4-BE49-F238E27FC236}">
                <a16:creationId xmlns:a16="http://schemas.microsoft.com/office/drawing/2014/main" id="{E0359D6A-D6E1-F458-9FB6-DE71EC7C4A6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13228" y="-36917393"/>
            <a:ext cx="2506763" cy="2506763"/>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9C8912FE-877A-7F3E-4271-25CE15DBE47F}"/>
              </a:ext>
            </a:extLst>
          </p:cNvPr>
          <p:cNvPicPr>
            <a:picLocks noChangeAspect="1"/>
          </p:cNvPicPr>
          <p:nvPr/>
        </p:nvPicPr>
        <p:blipFill rotWithShape="1">
          <a:blip r:embed="rId11"/>
          <a:srcRect l="28039" t="5547" r="30510" b="69783"/>
          <a:stretch/>
        </p:blipFill>
        <p:spPr>
          <a:xfrm>
            <a:off x="4072705" y="-36941633"/>
            <a:ext cx="2559637" cy="2632081"/>
          </a:xfrm>
          <a:prstGeom prst="rect">
            <a:avLst/>
          </a:prstGeom>
          <a:ln w="57150">
            <a:solidFill>
              <a:schemeClr val="tx1"/>
            </a:solidFill>
          </a:ln>
        </p:spPr>
      </p:pic>
      <p:sp>
        <p:nvSpPr>
          <p:cNvPr id="33" name="Rectangle 32">
            <a:extLst>
              <a:ext uri="{FF2B5EF4-FFF2-40B4-BE49-F238E27FC236}">
                <a16:creationId xmlns:a16="http://schemas.microsoft.com/office/drawing/2014/main" id="{56B17223-89DD-FAE7-0669-64985C8F0C29}"/>
              </a:ext>
            </a:extLst>
          </p:cNvPr>
          <p:cNvSpPr/>
          <p:nvPr/>
        </p:nvSpPr>
        <p:spPr>
          <a:xfrm>
            <a:off x="2028860" y="14510623"/>
            <a:ext cx="195241" cy="138961"/>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 name="TextBox 3">
            <a:extLst>
              <a:ext uri="{FF2B5EF4-FFF2-40B4-BE49-F238E27FC236}">
                <a16:creationId xmlns:a16="http://schemas.microsoft.com/office/drawing/2014/main" id="{0F97A79F-3022-FE59-BED8-2253A5CBEE86}"/>
              </a:ext>
            </a:extLst>
          </p:cNvPr>
          <p:cNvSpPr txBox="1"/>
          <p:nvPr/>
        </p:nvSpPr>
        <p:spPr>
          <a:xfrm>
            <a:off x="3321201" y="-764892"/>
            <a:ext cx="5795913" cy="369332"/>
          </a:xfrm>
          <a:prstGeom prst="rect">
            <a:avLst/>
          </a:prstGeom>
          <a:noFill/>
        </p:spPr>
        <p:txBody>
          <a:bodyPr wrap="square" rtlCol="0">
            <a:spAutoFit/>
          </a:bodyPr>
          <a:lstStyle/>
          <a:p>
            <a:pPr algn="ctr"/>
            <a:r>
              <a:rPr lang="en-CH" dirty="0">
                <a:solidFill>
                  <a:schemeClr val="bg1"/>
                </a:solidFill>
              </a:rPr>
              <a:t>Automatic Gender Recognition</a:t>
            </a:r>
          </a:p>
        </p:txBody>
      </p:sp>
      <p:sp>
        <p:nvSpPr>
          <p:cNvPr id="5" name="Title 1">
            <a:extLst>
              <a:ext uri="{FF2B5EF4-FFF2-40B4-BE49-F238E27FC236}">
                <a16:creationId xmlns:a16="http://schemas.microsoft.com/office/drawing/2014/main" id="{D0FADE0F-6A7E-FF75-C997-720305D50795}"/>
              </a:ext>
            </a:extLst>
          </p:cNvPr>
          <p:cNvSpPr txBox="1">
            <a:spLocks/>
          </p:cNvSpPr>
          <p:nvPr/>
        </p:nvSpPr>
        <p:spPr>
          <a:xfrm>
            <a:off x="399719" y="-2871267"/>
            <a:ext cx="11420272"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H" sz="3000" dirty="0">
                <a:solidFill>
                  <a:schemeClr val="bg1"/>
                </a:solidFill>
                <a:latin typeface="Copperplate Gothic Bold" panose="020E0705020206020404" pitchFamily="34" charset="77"/>
                <a:cs typeface="Futura Medium" panose="020B0602020204020303" pitchFamily="34" charset="-79"/>
              </a:rPr>
              <a:t>Scopes of Improvement</a:t>
            </a:r>
          </a:p>
        </p:txBody>
      </p:sp>
      <p:sp>
        <p:nvSpPr>
          <p:cNvPr id="8" name="TextBox 7">
            <a:extLst>
              <a:ext uri="{FF2B5EF4-FFF2-40B4-BE49-F238E27FC236}">
                <a16:creationId xmlns:a16="http://schemas.microsoft.com/office/drawing/2014/main" id="{53937A50-8139-79D7-3C87-2958DC28B6E6}"/>
              </a:ext>
            </a:extLst>
          </p:cNvPr>
          <p:cNvSpPr txBox="1"/>
          <p:nvPr/>
        </p:nvSpPr>
        <p:spPr>
          <a:xfrm>
            <a:off x="2926234" y="14245111"/>
            <a:ext cx="5795913" cy="369332"/>
          </a:xfrm>
          <a:prstGeom prst="rect">
            <a:avLst/>
          </a:prstGeom>
          <a:noFill/>
        </p:spPr>
        <p:txBody>
          <a:bodyPr wrap="square" rtlCol="0">
            <a:spAutoFit/>
          </a:bodyPr>
          <a:lstStyle/>
          <a:p>
            <a:pPr algn="ctr"/>
            <a:r>
              <a:rPr lang="en-CH" dirty="0">
                <a:solidFill>
                  <a:schemeClr val="bg1"/>
                </a:solidFill>
              </a:rPr>
              <a:t>Automatic Language Recognition</a:t>
            </a:r>
          </a:p>
        </p:txBody>
      </p:sp>
      <p:pic>
        <p:nvPicPr>
          <p:cNvPr id="10" name="Picture 9" descr="A diagram of a block diagram&#10;&#10;Description automatically generated">
            <a:extLst>
              <a:ext uri="{FF2B5EF4-FFF2-40B4-BE49-F238E27FC236}">
                <a16:creationId xmlns:a16="http://schemas.microsoft.com/office/drawing/2014/main" id="{5EEA4A77-2EC4-5DE7-2700-DFD2F2861DFB}"/>
              </a:ext>
            </a:extLst>
          </p:cNvPr>
          <p:cNvPicPr>
            <a:picLocks noChangeAspect="1"/>
          </p:cNvPicPr>
          <p:nvPr/>
        </p:nvPicPr>
        <p:blipFill>
          <a:blip r:embed="rId12"/>
          <a:stretch>
            <a:fillRect/>
          </a:stretch>
        </p:blipFill>
        <p:spPr>
          <a:xfrm>
            <a:off x="3425338" y="1883494"/>
            <a:ext cx="5527302" cy="4223425"/>
          </a:xfrm>
          <a:prstGeom prst="rect">
            <a:avLst/>
          </a:prstGeom>
        </p:spPr>
      </p:pic>
      <p:cxnSp>
        <p:nvCxnSpPr>
          <p:cNvPr id="15" name="Straight Arrow Connector 14">
            <a:extLst>
              <a:ext uri="{FF2B5EF4-FFF2-40B4-BE49-F238E27FC236}">
                <a16:creationId xmlns:a16="http://schemas.microsoft.com/office/drawing/2014/main" id="{3B504E7A-DD7C-1C5D-66F3-24353B6C7047}"/>
              </a:ext>
            </a:extLst>
          </p:cNvPr>
          <p:cNvCxnSpPr>
            <a:cxnSpLocks/>
          </p:cNvCxnSpPr>
          <p:nvPr/>
        </p:nvCxnSpPr>
        <p:spPr>
          <a:xfrm>
            <a:off x="8843638" y="2348625"/>
            <a:ext cx="442430" cy="0"/>
          </a:xfrm>
          <a:prstGeom prst="straightConnector1">
            <a:avLst/>
          </a:prstGeom>
          <a:ln>
            <a:solidFill>
              <a:schemeClr val="bg1"/>
            </a:solidFill>
            <a:tailEnd type="triangle"/>
          </a:ln>
        </p:spPr>
        <p:style>
          <a:lnRef idx="1">
            <a:schemeClr val="accent3"/>
          </a:lnRef>
          <a:fillRef idx="0">
            <a:schemeClr val="accent3"/>
          </a:fillRef>
          <a:effectRef idx="0">
            <a:schemeClr val="accent3"/>
          </a:effectRef>
          <a:fontRef idx="minor">
            <a:schemeClr val="tx1"/>
          </a:fontRef>
        </p:style>
      </p:cxnSp>
      <p:cxnSp>
        <p:nvCxnSpPr>
          <p:cNvPr id="34" name="Straight Arrow Connector 33">
            <a:extLst>
              <a:ext uri="{FF2B5EF4-FFF2-40B4-BE49-F238E27FC236}">
                <a16:creationId xmlns:a16="http://schemas.microsoft.com/office/drawing/2014/main" id="{205B314E-0DE3-9032-3FD1-37C0A2F18275}"/>
              </a:ext>
            </a:extLst>
          </p:cNvPr>
          <p:cNvCxnSpPr>
            <a:cxnSpLocks/>
            <a:stCxn id="19" idx="3"/>
          </p:cNvCxnSpPr>
          <p:nvPr/>
        </p:nvCxnSpPr>
        <p:spPr>
          <a:xfrm>
            <a:off x="2978959" y="5657700"/>
            <a:ext cx="446379" cy="0"/>
          </a:xfrm>
          <a:prstGeom prst="straightConnector1">
            <a:avLst/>
          </a:prstGeom>
          <a:ln>
            <a:solidFill>
              <a:schemeClr val="bg1"/>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525183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bridge over a waterfall&#10;&#10;Description automatically generated">
            <a:extLst>
              <a:ext uri="{FF2B5EF4-FFF2-40B4-BE49-F238E27FC236}">
                <a16:creationId xmlns:a16="http://schemas.microsoft.com/office/drawing/2014/main" id="{31EB0CE5-857F-8CCB-0A25-DCF95B70A14C}"/>
              </a:ext>
            </a:extLst>
          </p:cNvPr>
          <p:cNvPicPr>
            <a:picLocks noChangeAspect="1"/>
          </p:cNvPicPr>
          <p:nvPr/>
        </p:nvPicPr>
        <p:blipFill rotWithShape="1">
          <a:blip r:embed="rId3"/>
          <a:srcRect l="17063" t="26142" r="40549" b="12299"/>
          <a:stretch/>
        </p:blipFill>
        <p:spPr>
          <a:xfrm>
            <a:off x="0" y="0"/>
            <a:ext cx="12192000" cy="6858000"/>
          </a:xfrm>
          <a:prstGeom prst="rect">
            <a:avLst/>
          </a:prstGeom>
        </p:spPr>
      </p:pic>
      <p:sp>
        <p:nvSpPr>
          <p:cNvPr id="2" name="Rectangle 1">
            <a:extLst>
              <a:ext uri="{FF2B5EF4-FFF2-40B4-BE49-F238E27FC236}">
                <a16:creationId xmlns:a16="http://schemas.microsoft.com/office/drawing/2014/main" id="{84951E54-ED17-D806-1F0C-8C7C2E1E0440}"/>
              </a:ext>
            </a:extLst>
          </p:cNvPr>
          <p:cNvSpPr/>
          <p:nvPr/>
        </p:nvSpPr>
        <p:spPr>
          <a:xfrm>
            <a:off x="0" y="0"/>
            <a:ext cx="12192000" cy="6858000"/>
          </a:xfrm>
          <a:prstGeom prst="rect">
            <a:avLst/>
          </a:prstGeom>
          <a:solidFill>
            <a:schemeClr val="tx1">
              <a:alpha val="66621"/>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3" name="Rectangle 2">
            <a:extLst>
              <a:ext uri="{FF2B5EF4-FFF2-40B4-BE49-F238E27FC236}">
                <a16:creationId xmlns:a16="http://schemas.microsoft.com/office/drawing/2014/main" id="{05FFBC5E-93B0-B3C4-E883-2BC4BD9EEBAF}"/>
              </a:ext>
            </a:extLst>
          </p:cNvPr>
          <p:cNvSpPr/>
          <p:nvPr/>
        </p:nvSpPr>
        <p:spPr>
          <a:xfrm>
            <a:off x="13669993" y="-1908392"/>
            <a:ext cx="2703059" cy="1038998"/>
          </a:xfrm>
          <a:prstGeom prst="rect">
            <a:avLst/>
          </a:prstGeom>
          <a:solidFill>
            <a:schemeClr val="bg1">
              <a:alpha val="7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ln w="0"/>
                <a:solidFill>
                  <a:schemeClr val="tx1"/>
                </a:solidFill>
                <a:effectLst>
                  <a:outerShdw blurRad="38100" dist="19050" dir="2700000" algn="tl" rotWithShape="0">
                    <a:schemeClr val="dk1">
                      <a:alpha val="40000"/>
                    </a:schemeClr>
                  </a:outerShdw>
                </a:effectLst>
              </a:rPr>
              <a:t>Translated</a:t>
            </a:r>
            <a:r>
              <a:rPr lang="en-CH" dirty="0"/>
              <a:t> </a:t>
            </a:r>
            <a:r>
              <a:rPr lang="en-CH" dirty="0">
                <a:ln w="0"/>
                <a:solidFill>
                  <a:schemeClr val="tx1"/>
                </a:solidFill>
                <a:effectLst>
                  <a:outerShdw blurRad="38100" dist="19050" dir="2700000" algn="tl" rotWithShape="0">
                    <a:schemeClr val="dk1">
                      <a:alpha val="40000"/>
                    </a:schemeClr>
                  </a:outerShdw>
                </a:effectLst>
              </a:rPr>
              <a:t>Language</a:t>
            </a:r>
            <a:endParaRPr lang="en-CH" dirty="0"/>
          </a:p>
        </p:txBody>
      </p:sp>
      <p:sp>
        <p:nvSpPr>
          <p:cNvPr id="7" name="Rectangle 6">
            <a:extLst>
              <a:ext uri="{FF2B5EF4-FFF2-40B4-BE49-F238E27FC236}">
                <a16:creationId xmlns:a16="http://schemas.microsoft.com/office/drawing/2014/main" id="{1AA0CB57-7921-309D-B806-618C9DF84E2C}"/>
              </a:ext>
            </a:extLst>
          </p:cNvPr>
          <p:cNvSpPr/>
          <p:nvPr/>
        </p:nvSpPr>
        <p:spPr>
          <a:xfrm>
            <a:off x="14173993" y="1870513"/>
            <a:ext cx="2703059" cy="1038998"/>
          </a:xfrm>
          <a:prstGeom prst="rect">
            <a:avLst/>
          </a:prstGeom>
          <a:solidFill>
            <a:schemeClr val="bg1">
              <a:alpha val="7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ln w="0"/>
                <a:solidFill>
                  <a:schemeClr val="tx1"/>
                </a:solidFill>
                <a:effectLst>
                  <a:outerShdw blurRad="38100" dist="19050" dir="2700000" algn="tl" rotWithShape="0">
                    <a:schemeClr val="dk1">
                      <a:alpha val="40000"/>
                    </a:schemeClr>
                  </a:outerShdw>
                </a:effectLst>
              </a:rPr>
              <a:t>Translated</a:t>
            </a:r>
            <a:r>
              <a:rPr lang="en-CH" dirty="0"/>
              <a:t> </a:t>
            </a:r>
            <a:r>
              <a:rPr lang="en-CH" dirty="0">
                <a:ln w="0"/>
                <a:solidFill>
                  <a:schemeClr val="tx1"/>
                </a:solidFill>
                <a:effectLst>
                  <a:outerShdw blurRad="38100" dist="19050" dir="2700000" algn="tl" rotWithShape="0">
                    <a:schemeClr val="dk1">
                      <a:alpha val="40000"/>
                    </a:schemeClr>
                  </a:outerShdw>
                </a:effectLst>
              </a:rPr>
              <a:t>Text</a:t>
            </a:r>
            <a:endParaRPr lang="en-CH" dirty="0"/>
          </a:p>
        </p:txBody>
      </p:sp>
      <p:cxnSp>
        <p:nvCxnSpPr>
          <p:cNvPr id="15" name="Straight Arrow Connector 14">
            <a:extLst>
              <a:ext uri="{FF2B5EF4-FFF2-40B4-BE49-F238E27FC236}">
                <a16:creationId xmlns:a16="http://schemas.microsoft.com/office/drawing/2014/main" id="{3B504E7A-DD7C-1C5D-66F3-24353B6C7047}"/>
              </a:ext>
            </a:extLst>
          </p:cNvPr>
          <p:cNvCxnSpPr>
            <a:cxnSpLocks/>
          </p:cNvCxnSpPr>
          <p:nvPr/>
        </p:nvCxnSpPr>
        <p:spPr>
          <a:xfrm>
            <a:off x="3202756" y="2390012"/>
            <a:ext cx="5791200" cy="0"/>
          </a:xfrm>
          <a:prstGeom prst="straightConnector1">
            <a:avLst/>
          </a:prstGeom>
          <a:ln>
            <a:solidFill>
              <a:schemeClr val="bg1"/>
            </a:solidFill>
            <a:tailEnd type="triangle"/>
          </a:ln>
        </p:spPr>
        <p:style>
          <a:lnRef idx="1">
            <a:schemeClr val="accent3"/>
          </a:lnRef>
          <a:fillRef idx="0">
            <a:schemeClr val="accent3"/>
          </a:fillRef>
          <a:effectRef idx="0">
            <a:schemeClr val="accent3"/>
          </a:effectRef>
          <a:fontRef idx="minor">
            <a:schemeClr val="tx1"/>
          </a:fontRef>
        </p:style>
      </p:cxnSp>
      <p:cxnSp>
        <p:nvCxnSpPr>
          <p:cNvPr id="16" name="Straight Arrow Connector 15">
            <a:extLst>
              <a:ext uri="{FF2B5EF4-FFF2-40B4-BE49-F238E27FC236}">
                <a16:creationId xmlns:a16="http://schemas.microsoft.com/office/drawing/2014/main" id="{66D89018-4CF4-BE2C-98F0-4CAD7F7D0EB8}"/>
              </a:ext>
            </a:extLst>
          </p:cNvPr>
          <p:cNvCxnSpPr>
            <a:cxnSpLocks/>
          </p:cNvCxnSpPr>
          <p:nvPr/>
        </p:nvCxnSpPr>
        <p:spPr>
          <a:xfrm>
            <a:off x="14391454" y="2246457"/>
            <a:ext cx="1474367" cy="0"/>
          </a:xfrm>
          <a:prstGeom prst="straightConnector1">
            <a:avLst/>
          </a:prstGeom>
          <a:ln w="9525"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3399F2B5-5BAE-3097-7B79-3A3913F00F98}"/>
              </a:ext>
            </a:extLst>
          </p:cNvPr>
          <p:cNvCxnSpPr>
            <a:cxnSpLocks/>
          </p:cNvCxnSpPr>
          <p:nvPr/>
        </p:nvCxnSpPr>
        <p:spPr>
          <a:xfrm flipV="1">
            <a:off x="13803840" y="-751506"/>
            <a:ext cx="1324798" cy="751506"/>
          </a:xfrm>
          <a:prstGeom prst="straightConnector1">
            <a:avLst/>
          </a:prstGeom>
          <a:ln>
            <a:solidFill>
              <a:schemeClr val="bg1"/>
            </a:solidFill>
            <a:tailEnd type="triangle"/>
          </a:ln>
        </p:spPr>
        <p:style>
          <a:lnRef idx="1">
            <a:schemeClr val="accent3"/>
          </a:lnRef>
          <a:fillRef idx="0">
            <a:schemeClr val="accent3"/>
          </a:fillRef>
          <a:effectRef idx="0">
            <a:schemeClr val="accent3"/>
          </a:effectRef>
          <a:fontRef idx="minor">
            <a:schemeClr val="tx1"/>
          </a:fontRef>
        </p:style>
      </p:cxnSp>
      <p:sp>
        <p:nvSpPr>
          <p:cNvPr id="19" name="Rectangle 18">
            <a:extLst>
              <a:ext uri="{FF2B5EF4-FFF2-40B4-BE49-F238E27FC236}">
                <a16:creationId xmlns:a16="http://schemas.microsoft.com/office/drawing/2014/main" id="{CF8B0A5B-8D7D-92F8-77A8-35D8E1B113BF}"/>
              </a:ext>
            </a:extLst>
          </p:cNvPr>
          <p:cNvSpPr/>
          <p:nvPr/>
        </p:nvSpPr>
        <p:spPr>
          <a:xfrm>
            <a:off x="239386" y="1870513"/>
            <a:ext cx="2703059" cy="1038998"/>
          </a:xfrm>
          <a:prstGeom prst="rect">
            <a:avLst/>
          </a:prstGeom>
          <a:solidFill>
            <a:schemeClr val="bg1">
              <a:alpha val="7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b="1" dirty="0">
                <a:solidFill>
                  <a:schemeClr val="tx1"/>
                </a:solidFill>
              </a:rPr>
              <a:t>Speaker 1 Language</a:t>
            </a:r>
          </a:p>
        </p:txBody>
      </p:sp>
      <p:sp>
        <p:nvSpPr>
          <p:cNvPr id="20" name="Rectangle 19">
            <a:extLst>
              <a:ext uri="{FF2B5EF4-FFF2-40B4-BE49-F238E27FC236}">
                <a16:creationId xmlns:a16="http://schemas.microsoft.com/office/drawing/2014/main" id="{741EFBA3-F09B-D364-509B-726C8C31E500}"/>
              </a:ext>
            </a:extLst>
          </p:cNvPr>
          <p:cNvSpPr/>
          <p:nvPr/>
        </p:nvSpPr>
        <p:spPr>
          <a:xfrm>
            <a:off x="9249554" y="1870513"/>
            <a:ext cx="2703059" cy="1038998"/>
          </a:xfrm>
          <a:prstGeom prst="rect">
            <a:avLst/>
          </a:prstGeom>
          <a:solidFill>
            <a:schemeClr val="bg1">
              <a:alpha val="7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ln w="0"/>
                <a:solidFill>
                  <a:schemeClr val="tx1"/>
                </a:solidFill>
                <a:effectLst>
                  <a:outerShdw blurRad="38100" dist="19050" dir="2700000" algn="tl" rotWithShape="0">
                    <a:schemeClr val="dk1">
                      <a:alpha val="40000"/>
                    </a:schemeClr>
                  </a:outerShdw>
                </a:effectLst>
              </a:rPr>
              <a:t>Transcribed Text</a:t>
            </a:r>
            <a:endParaRPr lang="en-CH" dirty="0"/>
          </a:p>
        </p:txBody>
      </p:sp>
      <p:sp>
        <p:nvSpPr>
          <p:cNvPr id="21" name="Title 1">
            <a:extLst>
              <a:ext uri="{FF2B5EF4-FFF2-40B4-BE49-F238E27FC236}">
                <a16:creationId xmlns:a16="http://schemas.microsoft.com/office/drawing/2014/main" id="{AE822F49-A550-D90C-0E1A-819C9337D774}"/>
              </a:ext>
            </a:extLst>
          </p:cNvPr>
          <p:cNvSpPr txBox="1">
            <a:spLocks/>
          </p:cNvSpPr>
          <p:nvPr/>
        </p:nvSpPr>
        <p:spPr>
          <a:xfrm>
            <a:off x="380780" y="347214"/>
            <a:ext cx="11420272"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H" sz="3000" dirty="0">
                <a:solidFill>
                  <a:schemeClr val="bg1"/>
                </a:solidFill>
                <a:latin typeface="Copperplate Gothic Bold" panose="020E0705020206020404" pitchFamily="34" charset="77"/>
                <a:cs typeface="Futura Medium" panose="020B0602020204020303" pitchFamily="34" charset="-79"/>
              </a:rPr>
              <a:t>Our Model</a:t>
            </a:r>
          </a:p>
        </p:txBody>
      </p:sp>
      <p:sp>
        <p:nvSpPr>
          <p:cNvPr id="22" name="Title 1">
            <a:extLst>
              <a:ext uri="{FF2B5EF4-FFF2-40B4-BE49-F238E27FC236}">
                <a16:creationId xmlns:a16="http://schemas.microsoft.com/office/drawing/2014/main" id="{9B3455E3-0EF4-6229-F2D0-CE09D69BA425}"/>
              </a:ext>
            </a:extLst>
          </p:cNvPr>
          <p:cNvSpPr txBox="1">
            <a:spLocks/>
          </p:cNvSpPr>
          <p:nvPr/>
        </p:nvSpPr>
        <p:spPr>
          <a:xfrm>
            <a:off x="372009" y="-2388528"/>
            <a:ext cx="11420272"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H" sz="3000" dirty="0">
                <a:solidFill>
                  <a:schemeClr val="bg1"/>
                </a:solidFill>
                <a:latin typeface="Copperplate Gothic Bold" panose="020E0705020206020404" pitchFamily="34" charset="77"/>
                <a:cs typeface="Futura Medium" panose="020B0602020204020303" pitchFamily="34" charset="-79"/>
              </a:rPr>
              <a:t>How it Works</a:t>
            </a:r>
          </a:p>
        </p:txBody>
      </p:sp>
      <p:sp>
        <p:nvSpPr>
          <p:cNvPr id="23" name="Rectangle 22">
            <a:extLst>
              <a:ext uri="{FF2B5EF4-FFF2-40B4-BE49-F238E27FC236}">
                <a16:creationId xmlns:a16="http://schemas.microsoft.com/office/drawing/2014/main" id="{5C1100C7-602C-4F5C-8957-95F111A73812}"/>
              </a:ext>
            </a:extLst>
          </p:cNvPr>
          <p:cNvSpPr/>
          <p:nvPr/>
        </p:nvSpPr>
        <p:spPr>
          <a:xfrm>
            <a:off x="13669991" y="-1908392"/>
            <a:ext cx="2703059" cy="1038998"/>
          </a:xfrm>
          <a:prstGeom prst="rect">
            <a:avLst/>
          </a:prstGeom>
          <a:solidFill>
            <a:schemeClr val="bg1">
              <a:alpha val="7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ln w="0"/>
                <a:solidFill>
                  <a:schemeClr val="tx1"/>
                </a:solidFill>
                <a:effectLst>
                  <a:outerShdw blurRad="38100" dist="19050" dir="2700000" algn="tl" rotWithShape="0">
                    <a:schemeClr val="dk1">
                      <a:alpha val="40000"/>
                    </a:schemeClr>
                  </a:outerShdw>
                </a:effectLst>
              </a:rPr>
              <a:t>Speaker 2 Language</a:t>
            </a:r>
            <a:endParaRPr lang="en-CH" dirty="0"/>
          </a:p>
        </p:txBody>
      </p:sp>
      <p:sp>
        <p:nvSpPr>
          <p:cNvPr id="24" name="Title 1">
            <a:extLst>
              <a:ext uri="{FF2B5EF4-FFF2-40B4-BE49-F238E27FC236}">
                <a16:creationId xmlns:a16="http://schemas.microsoft.com/office/drawing/2014/main" id="{41F3A584-ADF4-C992-B52F-413F84770295}"/>
              </a:ext>
            </a:extLst>
          </p:cNvPr>
          <p:cNvSpPr txBox="1">
            <a:spLocks/>
          </p:cNvSpPr>
          <p:nvPr/>
        </p:nvSpPr>
        <p:spPr>
          <a:xfrm>
            <a:off x="399719" y="-1304250"/>
            <a:ext cx="11420272"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H" sz="3000" dirty="0">
                <a:solidFill>
                  <a:schemeClr val="bg1"/>
                </a:solidFill>
                <a:latin typeface="Copperplate Gothic Bold" panose="020E0705020206020404" pitchFamily="34" charset="77"/>
                <a:cs typeface="Futura Medium" panose="020B0602020204020303" pitchFamily="34" charset="-79"/>
              </a:rPr>
              <a:t>Questions</a:t>
            </a:r>
          </a:p>
        </p:txBody>
      </p:sp>
      <p:sp>
        <p:nvSpPr>
          <p:cNvPr id="25" name="Rectangle 24">
            <a:extLst>
              <a:ext uri="{FF2B5EF4-FFF2-40B4-BE49-F238E27FC236}">
                <a16:creationId xmlns:a16="http://schemas.microsoft.com/office/drawing/2014/main" id="{D7B705E8-6DC7-B7F5-4439-D91E60CEA95B}"/>
              </a:ext>
            </a:extLst>
          </p:cNvPr>
          <p:cNvSpPr/>
          <p:nvPr/>
        </p:nvSpPr>
        <p:spPr>
          <a:xfrm>
            <a:off x="2501826" y="-62638202"/>
            <a:ext cx="60507" cy="218624"/>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6" name="Rectangle 25">
            <a:extLst>
              <a:ext uri="{FF2B5EF4-FFF2-40B4-BE49-F238E27FC236}">
                <a16:creationId xmlns:a16="http://schemas.microsoft.com/office/drawing/2014/main" id="{3EC69695-19FD-76D9-B020-26DA2E13AB3A}"/>
              </a:ext>
            </a:extLst>
          </p:cNvPr>
          <p:cNvSpPr/>
          <p:nvPr/>
        </p:nvSpPr>
        <p:spPr>
          <a:xfrm>
            <a:off x="4598746" y="14303212"/>
            <a:ext cx="67384" cy="45719"/>
          </a:xfrm>
          <a:prstGeom prst="rect">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7" name="Rectangle 26">
            <a:extLst>
              <a:ext uri="{FF2B5EF4-FFF2-40B4-BE49-F238E27FC236}">
                <a16:creationId xmlns:a16="http://schemas.microsoft.com/office/drawing/2014/main" id="{517F1181-FD5F-5074-7996-99225DE3C6C7}"/>
              </a:ext>
            </a:extLst>
          </p:cNvPr>
          <p:cNvSpPr/>
          <p:nvPr/>
        </p:nvSpPr>
        <p:spPr>
          <a:xfrm>
            <a:off x="10382510" y="14348931"/>
            <a:ext cx="67384" cy="161692"/>
          </a:xfrm>
          <a:prstGeom prst="rect">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8" name="Rectangle 27">
            <a:extLst>
              <a:ext uri="{FF2B5EF4-FFF2-40B4-BE49-F238E27FC236}">
                <a16:creationId xmlns:a16="http://schemas.microsoft.com/office/drawing/2014/main" id="{38354E34-3145-FD85-671A-F349FCE6E087}"/>
              </a:ext>
            </a:extLst>
          </p:cNvPr>
          <p:cNvSpPr/>
          <p:nvPr/>
        </p:nvSpPr>
        <p:spPr>
          <a:xfrm>
            <a:off x="7463813" y="14442847"/>
            <a:ext cx="60507" cy="67776"/>
          </a:xfrm>
          <a:prstGeom prst="rect">
            <a:avLst/>
          </a:prstGeom>
          <a:blipFill dpi="0" rotWithShape="1">
            <a:blip r:embed="rId7">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29" name="Picture 2" descr="Foto de perfil de Alex Garcia Viol">
            <a:extLst>
              <a:ext uri="{FF2B5EF4-FFF2-40B4-BE49-F238E27FC236}">
                <a16:creationId xmlns:a16="http://schemas.microsoft.com/office/drawing/2014/main" id="{C7A95776-81E3-C23F-1450-59E090585B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41320" y="-35570059"/>
            <a:ext cx="2521013" cy="2521013"/>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pic>
        <p:nvPicPr>
          <p:cNvPr id="30" name="Picture 4" descr="Foto de perfil de Tanushri Nayak">
            <a:extLst>
              <a:ext uri="{FF2B5EF4-FFF2-40B4-BE49-F238E27FC236}">
                <a16:creationId xmlns:a16="http://schemas.microsoft.com/office/drawing/2014/main" id="{F5680665-313E-EE9A-04A8-978726F9FC3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7831" y="-35627683"/>
            <a:ext cx="2597359" cy="2597359"/>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pic>
        <p:nvPicPr>
          <p:cNvPr id="31" name="Picture 6" descr="Foto de perfil de Felipe">
            <a:extLst>
              <a:ext uri="{FF2B5EF4-FFF2-40B4-BE49-F238E27FC236}">
                <a16:creationId xmlns:a16="http://schemas.microsoft.com/office/drawing/2014/main" id="{E0359D6A-D6E1-F458-9FB6-DE71EC7C4A6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13228" y="-36917393"/>
            <a:ext cx="2506763" cy="2506763"/>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9C8912FE-877A-7F3E-4271-25CE15DBE47F}"/>
              </a:ext>
            </a:extLst>
          </p:cNvPr>
          <p:cNvPicPr>
            <a:picLocks noChangeAspect="1"/>
          </p:cNvPicPr>
          <p:nvPr/>
        </p:nvPicPr>
        <p:blipFill rotWithShape="1">
          <a:blip r:embed="rId11"/>
          <a:srcRect l="28039" t="5547" r="30510" b="69783"/>
          <a:stretch/>
        </p:blipFill>
        <p:spPr>
          <a:xfrm>
            <a:off x="4072705" y="-36941633"/>
            <a:ext cx="2559637" cy="2632081"/>
          </a:xfrm>
          <a:prstGeom prst="rect">
            <a:avLst/>
          </a:prstGeom>
          <a:ln w="57150">
            <a:solidFill>
              <a:schemeClr val="tx1"/>
            </a:solidFill>
          </a:ln>
        </p:spPr>
      </p:pic>
      <p:sp>
        <p:nvSpPr>
          <p:cNvPr id="33" name="Rectangle 32">
            <a:extLst>
              <a:ext uri="{FF2B5EF4-FFF2-40B4-BE49-F238E27FC236}">
                <a16:creationId xmlns:a16="http://schemas.microsoft.com/office/drawing/2014/main" id="{56B17223-89DD-FAE7-0669-64985C8F0C29}"/>
              </a:ext>
            </a:extLst>
          </p:cNvPr>
          <p:cNvSpPr/>
          <p:nvPr/>
        </p:nvSpPr>
        <p:spPr>
          <a:xfrm>
            <a:off x="2028860" y="14510623"/>
            <a:ext cx="195241" cy="138961"/>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 name="TextBox 3">
            <a:extLst>
              <a:ext uri="{FF2B5EF4-FFF2-40B4-BE49-F238E27FC236}">
                <a16:creationId xmlns:a16="http://schemas.microsoft.com/office/drawing/2014/main" id="{0F97A79F-3022-FE59-BED8-2253A5CBEE86}"/>
              </a:ext>
            </a:extLst>
          </p:cNvPr>
          <p:cNvSpPr txBox="1"/>
          <p:nvPr/>
        </p:nvSpPr>
        <p:spPr>
          <a:xfrm>
            <a:off x="3198043" y="1978956"/>
            <a:ext cx="5795913" cy="369332"/>
          </a:xfrm>
          <a:prstGeom prst="rect">
            <a:avLst/>
          </a:prstGeom>
          <a:noFill/>
        </p:spPr>
        <p:txBody>
          <a:bodyPr wrap="square" rtlCol="0">
            <a:spAutoFit/>
          </a:bodyPr>
          <a:lstStyle/>
          <a:p>
            <a:pPr algn="ctr"/>
            <a:r>
              <a:rPr lang="en-CH" dirty="0">
                <a:solidFill>
                  <a:schemeClr val="bg1"/>
                </a:solidFill>
              </a:rPr>
              <a:t>Automatic Gender Recognition</a:t>
            </a:r>
          </a:p>
        </p:txBody>
      </p:sp>
      <p:sp>
        <p:nvSpPr>
          <p:cNvPr id="5" name="Title 1">
            <a:extLst>
              <a:ext uri="{FF2B5EF4-FFF2-40B4-BE49-F238E27FC236}">
                <a16:creationId xmlns:a16="http://schemas.microsoft.com/office/drawing/2014/main" id="{D0FADE0F-6A7E-FF75-C997-720305D50795}"/>
              </a:ext>
            </a:extLst>
          </p:cNvPr>
          <p:cNvSpPr txBox="1">
            <a:spLocks/>
          </p:cNvSpPr>
          <p:nvPr/>
        </p:nvSpPr>
        <p:spPr>
          <a:xfrm>
            <a:off x="399719" y="-2871267"/>
            <a:ext cx="11420272"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H" sz="3000" dirty="0">
                <a:solidFill>
                  <a:schemeClr val="bg1"/>
                </a:solidFill>
                <a:latin typeface="Copperplate Gothic Bold" panose="020E0705020206020404" pitchFamily="34" charset="77"/>
                <a:cs typeface="Futura Medium" panose="020B0602020204020303" pitchFamily="34" charset="-79"/>
              </a:rPr>
              <a:t>Scopes of Improvement</a:t>
            </a:r>
          </a:p>
        </p:txBody>
      </p:sp>
      <p:sp>
        <p:nvSpPr>
          <p:cNvPr id="8" name="TextBox 7">
            <a:extLst>
              <a:ext uri="{FF2B5EF4-FFF2-40B4-BE49-F238E27FC236}">
                <a16:creationId xmlns:a16="http://schemas.microsoft.com/office/drawing/2014/main" id="{53937A50-8139-79D7-3C87-2958DC28B6E6}"/>
              </a:ext>
            </a:extLst>
          </p:cNvPr>
          <p:cNvSpPr txBox="1"/>
          <p:nvPr/>
        </p:nvSpPr>
        <p:spPr>
          <a:xfrm>
            <a:off x="2926234" y="14245111"/>
            <a:ext cx="5795913" cy="369332"/>
          </a:xfrm>
          <a:prstGeom prst="rect">
            <a:avLst/>
          </a:prstGeom>
          <a:noFill/>
        </p:spPr>
        <p:txBody>
          <a:bodyPr wrap="square" rtlCol="0">
            <a:spAutoFit/>
          </a:bodyPr>
          <a:lstStyle/>
          <a:p>
            <a:pPr algn="ctr"/>
            <a:r>
              <a:rPr lang="en-CH" dirty="0">
                <a:solidFill>
                  <a:schemeClr val="bg1"/>
                </a:solidFill>
              </a:rPr>
              <a:t>Automatic Language Recognition</a:t>
            </a:r>
          </a:p>
        </p:txBody>
      </p:sp>
      <p:pic>
        <p:nvPicPr>
          <p:cNvPr id="10" name="Picture 9" descr="A diagram of a block diagram&#10;&#10;Description automatically generated">
            <a:extLst>
              <a:ext uri="{FF2B5EF4-FFF2-40B4-BE49-F238E27FC236}">
                <a16:creationId xmlns:a16="http://schemas.microsoft.com/office/drawing/2014/main" id="{5EEA4A77-2EC4-5DE7-2700-DFD2F2861DFB}"/>
              </a:ext>
            </a:extLst>
          </p:cNvPr>
          <p:cNvPicPr>
            <a:picLocks noChangeAspect="1"/>
          </p:cNvPicPr>
          <p:nvPr/>
        </p:nvPicPr>
        <p:blipFill>
          <a:blip r:embed="rId12"/>
          <a:stretch>
            <a:fillRect/>
          </a:stretch>
        </p:blipFill>
        <p:spPr>
          <a:xfrm>
            <a:off x="3144840" y="7319794"/>
            <a:ext cx="5577307" cy="4261634"/>
          </a:xfrm>
          <a:prstGeom prst="rect">
            <a:avLst/>
          </a:prstGeom>
        </p:spPr>
      </p:pic>
      <p:pic>
        <p:nvPicPr>
          <p:cNvPr id="14" name="Picture 13" descr="A network of connected lines and dots&#10;&#10;Description automatically generated">
            <a:extLst>
              <a:ext uri="{FF2B5EF4-FFF2-40B4-BE49-F238E27FC236}">
                <a16:creationId xmlns:a16="http://schemas.microsoft.com/office/drawing/2014/main" id="{30311CFF-839E-C34C-C98C-0C31906486C6}"/>
              </a:ext>
            </a:extLst>
          </p:cNvPr>
          <p:cNvPicPr>
            <a:picLocks noChangeAspect="1"/>
          </p:cNvPicPr>
          <p:nvPr/>
        </p:nvPicPr>
        <p:blipFill>
          <a:blip r:embed="rId13"/>
          <a:stretch>
            <a:fillRect/>
          </a:stretch>
        </p:blipFill>
        <p:spPr>
          <a:xfrm>
            <a:off x="2195945" y="3757662"/>
            <a:ext cx="7772400" cy="2080800"/>
          </a:xfrm>
          <a:prstGeom prst="rect">
            <a:avLst/>
          </a:prstGeom>
        </p:spPr>
      </p:pic>
    </p:spTree>
    <p:extLst>
      <p:ext uri="{BB962C8B-B14F-4D97-AF65-F5344CB8AC3E}">
        <p14:creationId xmlns:p14="http://schemas.microsoft.com/office/powerpoint/2010/main" val="2966252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bridge over a waterfall&#10;&#10;Description automatically generated">
            <a:extLst>
              <a:ext uri="{FF2B5EF4-FFF2-40B4-BE49-F238E27FC236}">
                <a16:creationId xmlns:a16="http://schemas.microsoft.com/office/drawing/2014/main" id="{31EB0CE5-857F-8CCB-0A25-DCF95B70A14C}"/>
              </a:ext>
            </a:extLst>
          </p:cNvPr>
          <p:cNvPicPr>
            <a:picLocks noChangeAspect="1"/>
          </p:cNvPicPr>
          <p:nvPr/>
        </p:nvPicPr>
        <p:blipFill rotWithShape="1">
          <a:blip r:embed="rId3"/>
          <a:srcRect l="17063" t="26142" r="40549" b="12299"/>
          <a:stretch/>
        </p:blipFill>
        <p:spPr>
          <a:xfrm>
            <a:off x="0" y="0"/>
            <a:ext cx="12192000" cy="6858000"/>
          </a:xfrm>
          <a:prstGeom prst="rect">
            <a:avLst/>
          </a:prstGeom>
        </p:spPr>
      </p:pic>
      <p:sp>
        <p:nvSpPr>
          <p:cNvPr id="2" name="Rectangle 1">
            <a:extLst>
              <a:ext uri="{FF2B5EF4-FFF2-40B4-BE49-F238E27FC236}">
                <a16:creationId xmlns:a16="http://schemas.microsoft.com/office/drawing/2014/main" id="{84951E54-ED17-D806-1F0C-8C7C2E1E0440}"/>
              </a:ext>
            </a:extLst>
          </p:cNvPr>
          <p:cNvSpPr/>
          <p:nvPr/>
        </p:nvSpPr>
        <p:spPr>
          <a:xfrm>
            <a:off x="0" y="0"/>
            <a:ext cx="12192000" cy="6858000"/>
          </a:xfrm>
          <a:prstGeom prst="rect">
            <a:avLst/>
          </a:prstGeom>
          <a:solidFill>
            <a:schemeClr val="tx1">
              <a:alpha val="66621"/>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3" name="Rectangle 2">
            <a:extLst>
              <a:ext uri="{FF2B5EF4-FFF2-40B4-BE49-F238E27FC236}">
                <a16:creationId xmlns:a16="http://schemas.microsoft.com/office/drawing/2014/main" id="{05FFBC5E-93B0-B3C4-E883-2BC4BD9EEBAF}"/>
              </a:ext>
            </a:extLst>
          </p:cNvPr>
          <p:cNvSpPr/>
          <p:nvPr/>
        </p:nvSpPr>
        <p:spPr>
          <a:xfrm>
            <a:off x="13669993" y="-1908392"/>
            <a:ext cx="2703059" cy="1038998"/>
          </a:xfrm>
          <a:prstGeom prst="rect">
            <a:avLst/>
          </a:prstGeom>
          <a:solidFill>
            <a:schemeClr val="bg1">
              <a:alpha val="7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ln w="0"/>
                <a:solidFill>
                  <a:schemeClr val="tx1"/>
                </a:solidFill>
                <a:effectLst>
                  <a:outerShdw blurRad="38100" dist="19050" dir="2700000" algn="tl" rotWithShape="0">
                    <a:schemeClr val="dk1">
                      <a:alpha val="40000"/>
                    </a:schemeClr>
                  </a:outerShdw>
                </a:effectLst>
              </a:rPr>
              <a:t>Translated</a:t>
            </a:r>
            <a:r>
              <a:rPr lang="en-CH" dirty="0"/>
              <a:t> </a:t>
            </a:r>
            <a:r>
              <a:rPr lang="en-CH" dirty="0">
                <a:ln w="0"/>
                <a:solidFill>
                  <a:schemeClr val="tx1"/>
                </a:solidFill>
                <a:effectLst>
                  <a:outerShdw blurRad="38100" dist="19050" dir="2700000" algn="tl" rotWithShape="0">
                    <a:schemeClr val="dk1">
                      <a:alpha val="40000"/>
                    </a:schemeClr>
                  </a:outerShdw>
                </a:effectLst>
              </a:rPr>
              <a:t>Language</a:t>
            </a:r>
            <a:endParaRPr lang="en-CH" dirty="0"/>
          </a:p>
        </p:txBody>
      </p:sp>
      <p:sp>
        <p:nvSpPr>
          <p:cNvPr id="7" name="Rectangle 6">
            <a:extLst>
              <a:ext uri="{FF2B5EF4-FFF2-40B4-BE49-F238E27FC236}">
                <a16:creationId xmlns:a16="http://schemas.microsoft.com/office/drawing/2014/main" id="{1AA0CB57-7921-309D-B806-618C9DF84E2C}"/>
              </a:ext>
            </a:extLst>
          </p:cNvPr>
          <p:cNvSpPr/>
          <p:nvPr/>
        </p:nvSpPr>
        <p:spPr>
          <a:xfrm>
            <a:off x="8616370" y="1883286"/>
            <a:ext cx="2703059" cy="1038998"/>
          </a:xfrm>
          <a:prstGeom prst="rect">
            <a:avLst/>
          </a:prstGeom>
          <a:solidFill>
            <a:schemeClr val="bg1">
              <a:alpha val="7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ln w="0"/>
                <a:solidFill>
                  <a:schemeClr val="tx1"/>
                </a:solidFill>
                <a:effectLst>
                  <a:outerShdw blurRad="38100" dist="19050" dir="2700000" algn="tl" rotWithShape="0">
                    <a:schemeClr val="dk1">
                      <a:alpha val="40000"/>
                    </a:schemeClr>
                  </a:outerShdw>
                </a:effectLst>
              </a:rPr>
              <a:t>Translated</a:t>
            </a:r>
            <a:r>
              <a:rPr lang="en-CH" dirty="0"/>
              <a:t> </a:t>
            </a:r>
            <a:r>
              <a:rPr lang="en-CH" dirty="0">
                <a:ln w="0"/>
                <a:solidFill>
                  <a:schemeClr val="tx1"/>
                </a:solidFill>
                <a:effectLst>
                  <a:outerShdw blurRad="38100" dist="19050" dir="2700000" algn="tl" rotWithShape="0">
                    <a:schemeClr val="dk1">
                      <a:alpha val="40000"/>
                    </a:schemeClr>
                  </a:outerShdw>
                </a:effectLst>
              </a:rPr>
              <a:t>Text</a:t>
            </a:r>
            <a:endParaRPr lang="en-CH" dirty="0"/>
          </a:p>
        </p:txBody>
      </p:sp>
      <p:cxnSp>
        <p:nvCxnSpPr>
          <p:cNvPr id="15" name="Straight Arrow Connector 14">
            <a:extLst>
              <a:ext uri="{FF2B5EF4-FFF2-40B4-BE49-F238E27FC236}">
                <a16:creationId xmlns:a16="http://schemas.microsoft.com/office/drawing/2014/main" id="{3B504E7A-DD7C-1C5D-66F3-24353B6C7047}"/>
              </a:ext>
            </a:extLst>
          </p:cNvPr>
          <p:cNvCxnSpPr>
            <a:cxnSpLocks/>
          </p:cNvCxnSpPr>
          <p:nvPr/>
        </p:nvCxnSpPr>
        <p:spPr>
          <a:xfrm>
            <a:off x="-7969842" y="2381446"/>
            <a:ext cx="5791200" cy="0"/>
          </a:xfrm>
          <a:prstGeom prst="straightConnector1">
            <a:avLst/>
          </a:prstGeom>
          <a:ln>
            <a:solidFill>
              <a:schemeClr val="bg1"/>
            </a:solidFill>
            <a:tailEnd type="triangle"/>
          </a:ln>
        </p:spPr>
        <p:style>
          <a:lnRef idx="1">
            <a:schemeClr val="accent3"/>
          </a:lnRef>
          <a:fillRef idx="0">
            <a:schemeClr val="accent3"/>
          </a:fillRef>
          <a:effectRef idx="0">
            <a:schemeClr val="accent3"/>
          </a:effectRef>
          <a:fontRef idx="minor">
            <a:schemeClr val="tx1"/>
          </a:fontRef>
        </p:style>
      </p:cxnSp>
      <p:cxnSp>
        <p:nvCxnSpPr>
          <p:cNvPr id="16" name="Straight Arrow Connector 15">
            <a:extLst>
              <a:ext uri="{FF2B5EF4-FFF2-40B4-BE49-F238E27FC236}">
                <a16:creationId xmlns:a16="http://schemas.microsoft.com/office/drawing/2014/main" id="{66D89018-4CF4-BE2C-98F0-4CAD7F7D0EB8}"/>
              </a:ext>
            </a:extLst>
          </p:cNvPr>
          <p:cNvCxnSpPr>
            <a:cxnSpLocks/>
          </p:cNvCxnSpPr>
          <p:nvPr/>
        </p:nvCxnSpPr>
        <p:spPr>
          <a:xfrm>
            <a:off x="4246759" y="2393486"/>
            <a:ext cx="3670771" cy="0"/>
          </a:xfrm>
          <a:prstGeom prst="straightConnector1">
            <a:avLst/>
          </a:prstGeom>
          <a:ln w="9525"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3399F2B5-5BAE-3097-7B79-3A3913F00F98}"/>
              </a:ext>
            </a:extLst>
          </p:cNvPr>
          <p:cNvCxnSpPr>
            <a:cxnSpLocks/>
          </p:cNvCxnSpPr>
          <p:nvPr/>
        </p:nvCxnSpPr>
        <p:spPr>
          <a:xfrm flipV="1">
            <a:off x="13803840" y="-751506"/>
            <a:ext cx="1324798" cy="751506"/>
          </a:xfrm>
          <a:prstGeom prst="straightConnector1">
            <a:avLst/>
          </a:prstGeom>
          <a:ln>
            <a:solidFill>
              <a:schemeClr val="bg1"/>
            </a:solidFill>
            <a:tailEnd type="triangle"/>
          </a:ln>
        </p:spPr>
        <p:style>
          <a:lnRef idx="1">
            <a:schemeClr val="accent3"/>
          </a:lnRef>
          <a:fillRef idx="0">
            <a:schemeClr val="accent3"/>
          </a:fillRef>
          <a:effectRef idx="0">
            <a:schemeClr val="accent3"/>
          </a:effectRef>
          <a:fontRef idx="minor">
            <a:schemeClr val="tx1"/>
          </a:fontRef>
        </p:style>
      </p:cxnSp>
      <p:sp>
        <p:nvSpPr>
          <p:cNvPr id="19" name="Rectangle 18">
            <a:extLst>
              <a:ext uri="{FF2B5EF4-FFF2-40B4-BE49-F238E27FC236}">
                <a16:creationId xmlns:a16="http://schemas.microsoft.com/office/drawing/2014/main" id="{CF8B0A5B-8D7D-92F8-77A8-35D8E1B113BF}"/>
              </a:ext>
            </a:extLst>
          </p:cNvPr>
          <p:cNvSpPr/>
          <p:nvPr/>
        </p:nvSpPr>
        <p:spPr>
          <a:xfrm>
            <a:off x="-5662209" y="1873987"/>
            <a:ext cx="2703059" cy="1038998"/>
          </a:xfrm>
          <a:prstGeom prst="rect">
            <a:avLst/>
          </a:prstGeom>
          <a:solidFill>
            <a:schemeClr val="bg1">
              <a:alpha val="7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b="1" dirty="0">
                <a:solidFill>
                  <a:schemeClr val="tx1"/>
                </a:solidFill>
              </a:rPr>
              <a:t>Speaker 1 Language</a:t>
            </a:r>
          </a:p>
        </p:txBody>
      </p:sp>
      <p:sp>
        <p:nvSpPr>
          <p:cNvPr id="20" name="Rectangle 19">
            <a:extLst>
              <a:ext uri="{FF2B5EF4-FFF2-40B4-BE49-F238E27FC236}">
                <a16:creationId xmlns:a16="http://schemas.microsoft.com/office/drawing/2014/main" id="{741EFBA3-F09B-D364-509B-726C8C31E500}"/>
              </a:ext>
            </a:extLst>
          </p:cNvPr>
          <p:cNvSpPr/>
          <p:nvPr/>
        </p:nvSpPr>
        <p:spPr>
          <a:xfrm>
            <a:off x="872571" y="1873987"/>
            <a:ext cx="2703059" cy="1038998"/>
          </a:xfrm>
          <a:prstGeom prst="rect">
            <a:avLst/>
          </a:prstGeom>
          <a:solidFill>
            <a:schemeClr val="bg1">
              <a:alpha val="7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ln w="0"/>
                <a:solidFill>
                  <a:schemeClr val="tx1"/>
                </a:solidFill>
                <a:effectLst>
                  <a:outerShdw blurRad="38100" dist="19050" dir="2700000" algn="tl" rotWithShape="0">
                    <a:schemeClr val="dk1">
                      <a:alpha val="40000"/>
                    </a:schemeClr>
                  </a:outerShdw>
                </a:effectLst>
              </a:rPr>
              <a:t>Transcribed Text</a:t>
            </a:r>
            <a:endParaRPr lang="en-CH" dirty="0"/>
          </a:p>
        </p:txBody>
      </p:sp>
      <p:sp>
        <p:nvSpPr>
          <p:cNvPr id="21" name="Title 1">
            <a:extLst>
              <a:ext uri="{FF2B5EF4-FFF2-40B4-BE49-F238E27FC236}">
                <a16:creationId xmlns:a16="http://schemas.microsoft.com/office/drawing/2014/main" id="{AE822F49-A550-D90C-0E1A-819C9337D774}"/>
              </a:ext>
            </a:extLst>
          </p:cNvPr>
          <p:cNvSpPr txBox="1">
            <a:spLocks/>
          </p:cNvSpPr>
          <p:nvPr/>
        </p:nvSpPr>
        <p:spPr>
          <a:xfrm>
            <a:off x="427429" y="-1799018"/>
            <a:ext cx="11420272"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H" sz="3000" dirty="0">
                <a:solidFill>
                  <a:schemeClr val="bg1"/>
                </a:solidFill>
                <a:latin typeface="Copperplate Gothic Bold" panose="020E0705020206020404" pitchFamily="34" charset="77"/>
                <a:cs typeface="Futura Medium" panose="020B0602020204020303" pitchFamily="34" charset="-79"/>
              </a:rPr>
              <a:t>Our Model</a:t>
            </a:r>
          </a:p>
        </p:txBody>
      </p:sp>
      <p:sp>
        <p:nvSpPr>
          <p:cNvPr id="22" name="Title 1">
            <a:extLst>
              <a:ext uri="{FF2B5EF4-FFF2-40B4-BE49-F238E27FC236}">
                <a16:creationId xmlns:a16="http://schemas.microsoft.com/office/drawing/2014/main" id="{9B3455E3-0EF4-6229-F2D0-CE09D69BA425}"/>
              </a:ext>
            </a:extLst>
          </p:cNvPr>
          <p:cNvSpPr txBox="1">
            <a:spLocks/>
          </p:cNvSpPr>
          <p:nvPr/>
        </p:nvSpPr>
        <p:spPr>
          <a:xfrm>
            <a:off x="372009" y="-2388528"/>
            <a:ext cx="11420272"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H" sz="3000" dirty="0">
                <a:solidFill>
                  <a:schemeClr val="bg1"/>
                </a:solidFill>
                <a:latin typeface="Copperplate Gothic Bold" panose="020E0705020206020404" pitchFamily="34" charset="77"/>
                <a:cs typeface="Futura Medium" panose="020B0602020204020303" pitchFamily="34" charset="-79"/>
              </a:rPr>
              <a:t>How it Works</a:t>
            </a:r>
          </a:p>
        </p:txBody>
      </p:sp>
      <p:sp>
        <p:nvSpPr>
          <p:cNvPr id="23" name="Rectangle 22">
            <a:extLst>
              <a:ext uri="{FF2B5EF4-FFF2-40B4-BE49-F238E27FC236}">
                <a16:creationId xmlns:a16="http://schemas.microsoft.com/office/drawing/2014/main" id="{5C1100C7-602C-4F5C-8957-95F111A73812}"/>
              </a:ext>
            </a:extLst>
          </p:cNvPr>
          <p:cNvSpPr/>
          <p:nvPr/>
        </p:nvSpPr>
        <p:spPr>
          <a:xfrm>
            <a:off x="13669991" y="-1908392"/>
            <a:ext cx="2703059" cy="1038998"/>
          </a:xfrm>
          <a:prstGeom prst="rect">
            <a:avLst/>
          </a:prstGeom>
          <a:solidFill>
            <a:schemeClr val="bg1">
              <a:alpha val="7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ln w="0"/>
                <a:solidFill>
                  <a:schemeClr val="tx1"/>
                </a:solidFill>
                <a:effectLst>
                  <a:outerShdw blurRad="38100" dist="19050" dir="2700000" algn="tl" rotWithShape="0">
                    <a:schemeClr val="dk1">
                      <a:alpha val="40000"/>
                    </a:schemeClr>
                  </a:outerShdw>
                </a:effectLst>
              </a:rPr>
              <a:t>Speaker 2 Language</a:t>
            </a:r>
            <a:endParaRPr lang="en-CH" dirty="0"/>
          </a:p>
        </p:txBody>
      </p:sp>
      <p:sp>
        <p:nvSpPr>
          <p:cNvPr id="24" name="Title 1">
            <a:extLst>
              <a:ext uri="{FF2B5EF4-FFF2-40B4-BE49-F238E27FC236}">
                <a16:creationId xmlns:a16="http://schemas.microsoft.com/office/drawing/2014/main" id="{41F3A584-ADF4-C992-B52F-413F84770295}"/>
              </a:ext>
            </a:extLst>
          </p:cNvPr>
          <p:cNvSpPr txBox="1">
            <a:spLocks/>
          </p:cNvSpPr>
          <p:nvPr/>
        </p:nvSpPr>
        <p:spPr>
          <a:xfrm>
            <a:off x="461141" y="384693"/>
            <a:ext cx="11420272"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H" sz="3000" dirty="0">
                <a:solidFill>
                  <a:schemeClr val="bg1"/>
                </a:solidFill>
                <a:latin typeface="Copperplate Gothic Bold" panose="020E0705020206020404" pitchFamily="34" charset="77"/>
                <a:cs typeface="Futura Medium" panose="020B0602020204020303" pitchFamily="34" charset="-79"/>
              </a:rPr>
              <a:t>Translation</a:t>
            </a:r>
          </a:p>
        </p:txBody>
      </p:sp>
      <p:sp>
        <p:nvSpPr>
          <p:cNvPr id="25" name="Rectangle 24">
            <a:extLst>
              <a:ext uri="{FF2B5EF4-FFF2-40B4-BE49-F238E27FC236}">
                <a16:creationId xmlns:a16="http://schemas.microsoft.com/office/drawing/2014/main" id="{D7B705E8-6DC7-B7F5-4439-D91E60CEA95B}"/>
              </a:ext>
            </a:extLst>
          </p:cNvPr>
          <p:cNvSpPr/>
          <p:nvPr/>
        </p:nvSpPr>
        <p:spPr>
          <a:xfrm>
            <a:off x="2501826" y="-62638202"/>
            <a:ext cx="60507" cy="218624"/>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6" name="Rectangle 25">
            <a:extLst>
              <a:ext uri="{FF2B5EF4-FFF2-40B4-BE49-F238E27FC236}">
                <a16:creationId xmlns:a16="http://schemas.microsoft.com/office/drawing/2014/main" id="{3EC69695-19FD-76D9-B020-26DA2E13AB3A}"/>
              </a:ext>
            </a:extLst>
          </p:cNvPr>
          <p:cNvSpPr/>
          <p:nvPr/>
        </p:nvSpPr>
        <p:spPr>
          <a:xfrm>
            <a:off x="4598746" y="14303212"/>
            <a:ext cx="67384" cy="45719"/>
          </a:xfrm>
          <a:prstGeom prst="rect">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7" name="Rectangle 26">
            <a:extLst>
              <a:ext uri="{FF2B5EF4-FFF2-40B4-BE49-F238E27FC236}">
                <a16:creationId xmlns:a16="http://schemas.microsoft.com/office/drawing/2014/main" id="{517F1181-FD5F-5074-7996-99225DE3C6C7}"/>
              </a:ext>
            </a:extLst>
          </p:cNvPr>
          <p:cNvSpPr/>
          <p:nvPr/>
        </p:nvSpPr>
        <p:spPr>
          <a:xfrm>
            <a:off x="10382510" y="14348931"/>
            <a:ext cx="67384" cy="161692"/>
          </a:xfrm>
          <a:prstGeom prst="rect">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8" name="Rectangle 27">
            <a:extLst>
              <a:ext uri="{FF2B5EF4-FFF2-40B4-BE49-F238E27FC236}">
                <a16:creationId xmlns:a16="http://schemas.microsoft.com/office/drawing/2014/main" id="{38354E34-3145-FD85-671A-F349FCE6E087}"/>
              </a:ext>
            </a:extLst>
          </p:cNvPr>
          <p:cNvSpPr/>
          <p:nvPr/>
        </p:nvSpPr>
        <p:spPr>
          <a:xfrm>
            <a:off x="7463813" y="14442847"/>
            <a:ext cx="60507" cy="67776"/>
          </a:xfrm>
          <a:prstGeom prst="rect">
            <a:avLst/>
          </a:prstGeom>
          <a:blipFill dpi="0" rotWithShape="1">
            <a:blip r:embed="rId7">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29" name="Picture 2" descr="Foto de perfil de Alex Garcia Viol">
            <a:extLst>
              <a:ext uri="{FF2B5EF4-FFF2-40B4-BE49-F238E27FC236}">
                <a16:creationId xmlns:a16="http://schemas.microsoft.com/office/drawing/2014/main" id="{C7A95776-81E3-C23F-1450-59E090585B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41320" y="-35570059"/>
            <a:ext cx="2521013" cy="2521013"/>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pic>
        <p:nvPicPr>
          <p:cNvPr id="30" name="Picture 4" descr="Foto de perfil de Tanushri Nayak">
            <a:extLst>
              <a:ext uri="{FF2B5EF4-FFF2-40B4-BE49-F238E27FC236}">
                <a16:creationId xmlns:a16="http://schemas.microsoft.com/office/drawing/2014/main" id="{F5680665-313E-EE9A-04A8-978726F9FC3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7831" y="-35627683"/>
            <a:ext cx="2597359" cy="2597359"/>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pic>
        <p:nvPicPr>
          <p:cNvPr id="31" name="Picture 6" descr="Foto de perfil de Felipe">
            <a:extLst>
              <a:ext uri="{FF2B5EF4-FFF2-40B4-BE49-F238E27FC236}">
                <a16:creationId xmlns:a16="http://schemas.microsoft.com/office/drawing/2014/main" id="{E0359D6A-D6E1-F458-9FB6-DE71EC7C4A6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13228" y="-36917393"/>
            <a:ext cx="2506763" cy="2506763"/>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9C8912FE-877A-7F3E-4271-25CE15DBE47F}"/>
              </a:ext>
            </a:extLst>
          </p:cNvPr>
          <p:cNvPicPr>
            <a:picLocks noChangeAspect="1"/>
          </p:cNvPicPr>
          <p:nvPr/>
        </p:nvPicPr>
        <p:blipFill rotWithShape="1">
          <a:blip r:embed="rId11"/>
          <a:srcRect l="28039" t="5547" r="30510" b="69783"/>
          <a:stretch/>
        </p:blipFill>
        <p:spPr>
          <a:xfrm>
            <a:off x="4072705" y="-36941633"/>
            <a:ext cx="2559637" cy="2632081"/>
          </a:xfrm>
          <a:prstGeom prst="rect">
            <a:avLst/>
          </a:prstGeom>
          <a:ln w="57150">
            <a:solidFill>
              <a:schemeClr val="tx1"/>
            </a:solidFill>
          </a:ln>
        </p:spPr>
      </p:pic>
      <p:sp>
        <p:nvSpPr>
          <p:cNvPr id="33" name="Rectangle 32">
            <a:extLst>
              <a:ext uri="{FF2B5EF4-FFF2-40B4-BE49-F238E27FC236}">
                <a16:creationId xmlns:a16="http://schemas.microsoft.com/office/drawing/2014/main" id="{56B17223-89DD-FAE7-0669-64985C8F0C29}"/>
              </a:ext>
            </a:extLst>
          </p:cNvPr>
          <p:cNvSpPr/>
          <p:nvPr/>
        </p:nvSpPr>
        <p:spPr>
          <a:xfrm>
            <a:off x="2028860" y="14510623"/>
            <a:ext cx="195241" cy="138961"/>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 name="TextBox 3">
            <a:extLst>
              <a:ext uri="{FF2B5EF4-FFF2-40B4-BE49-F238E27FC236}">
                <a16:creationId xmlns:a16="http://schemas.microsoft.com/office/drawing/2014/main" id="{0F97A79F-3022-FE59-BED8-2253A5CBEE86}"/>
              </a:ext>
            </a:extLst>
          </p:cNvPr>
          <p:cNvSpPr txBox="1"/>
          <p:nvPr/>
        </p:nvSpPr>
        <p:spPr>
          <a:xfrm>
            <a:off x="-5795913" y="347214"/>
            <a:ext cx="5795913" cy="369332"/>
          </a:xfrm>
          <a:prstGeom prst="rect">
            <a:avLst/>
          </a:prstGeom>
          <a:noFill/>
        </p:spPr>
        <p:txBody>
          <a:bodyPr wrap="square" rtlCol="0">
            <a:spAutoFit/>
          </a:bodyPr>
          <a:lstStyle/>
          <a:p>
            <a:pPr algn="ctr"/>
            <a:r>
              <a:rPr lang="en-CH" dirty="0">
                <a:solidFill>
                  <a:schemeClr val="bg1"/>
                </a:solidFill>
              </a:rPr>
              <a:t>Automatic Gender Recognition</a:t>
            </a:r>
          </a:p>
        </p:txBody>
      </p:sp>
      <p:sp>
        <p:nvSpPr>
          <p:cNvPr id="5" name="Title 1">
            <a:extLst>
              <a:ext uri="{FF2B5EF4-FFF2-40B4-BE49-F238E27FC236}">
                <a16:creationId xmlns:a16="http://schemas.microsoft.com/office/drawing/2014/main" id="{D0FADE0F-6A7E-FF75-C997-720305D50795}"/>
              </a:ext>
            </a:extLst>
          </p:cNvPr>
          <p:cNvSpPr txBox="1">
            <a:spLocks/>
          </p:cNvSpPr>
          <p:nvPr/>
        </p:nvSpPr>
        <p:spPr>
          <a:xfrm>
            <a:off x="399719" y="-2871267"/>
            <a:ext cx="11420272"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H" sz="3000" dirty="0">
                <a:solidFill>
                  <a:schemeClr val="bg1"/>
                </a:solidFill>
                <a:latin typeface="Copperplate Gothic Bold" panose="020E0705020206020404" pitchFamily="34" charset="77"/>
                <a:cs typeface="Futura Medium" panose="020B0602020204020303" pitchFamily="34" charset="-79"/>
              </a:rPr>
              <a:t>Scopes of Improvement</a:t>
            </a:r>
          </a:p>
        </p:txBody>
      </p:sp>
      <p:sp>
        <p:nvSpPr>
          <p:cNvPr id="8" name="TextBox 7">
            <a:extLst>
              <a:ext uri="{FF2B5EF4-FFF2-40B4-BE49-F238E27FC236}">
                <a16:creationId xmlns:a16="http://schemas.microsoft.com/office/drawing/2014/main" id="{53937A50-8139-79D7-3C87-2958DC28B6E6}"/>
              </a:ext>
            </a:extLst>
          </p:cNvPr>
          <p:cNvSpPr txBox="1"/>
          <p:nvPr/>
        </p:nvSpPr>
        <p:spPr>
          <a:xfrm>
            <a:off x="2926234" y="14245111"/>
            <a:ext cx="5795913" cy="369332"/>
          </a:xfrm>
          <a:prstGeom prst="rect">
            <a:avLst/>
          </a:prstGeom>
          <a:noFill/>
        </p:spPr>
        <p:txBody>
          <a:bodyPr wrap="square" rtlCol="0">
            <a:spAutoFit/>
          </a:bodyPr>
          <a:lstStyle/>
          <a:p>
            <a:pPr algn="ctr"/>
            <a:r>
              <a:rPr lang="en-CH" dirty="0">
                <a:solidFill>
                  <a:schemeClr val="bg1"/>
                </a:solidFill>
              </a:rPr>
              <a:t>Automatic Language Recognition</a:t>
            </a:r>
          </a:p>
        </p:txBody>
      </p:sp>
      <p:pic>
        <p:nvPicPr>
          <p:cNvPr id="11" name="Picture 10" descr="A network connection structure with many colored dots&#10;&#10;Description automatically generated with medium confidence">
            <a:extLst>
              <a:ext uri="{FF2B5EF4-FFF2-40B4-BE49-F238E27FC236}">
                <a16:creationId xmlns:a16="http://schemas.microsoft.com/office/drawing/2014/main" id="{5022F737-3099-A47E-7025-7841C28B46C5}"/>
              </a:ext>
            </a:extLst>
          </p:cNvPr>
          <p:cNvPicPr>
            <a:picLocks noChangeAspect="1"/>
          </p:cNvPicPr>
          <p:nvPr/>
        </p:nvPicPr>
        <p:blipFill rotWithShape="1">
          <a:blip r:embed="rId12"/>
          <a:srcRect t="5371" b="18093"/>
          <a:stretch/>
        </p:blipFill>
        <p:spPr>
          <a:xfrm>
            <a:off x="2139758" y="8139163"/>
            <a:ext cx="8063038" cy="2157459"/>
          </a:xfrm>
          <a:prstGeom prst="rect">
            <a:avLst/>
          </a:prstGeom>
        </p:spPr>
      </p:pic>
    </p:spTree>
    <p:extLst>
      <p:ext uri="{BB962C8B-B14F-4D97-AF65-F5344CB8AC3E}">
        <p14:creationId xmlns:p14="http://schemas.microsoft.com/office/powerpoint/2010/main" val="3287293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bridge over a waterfall&#10;&#10;Description automatically generated">
            <a:extLst>
              <a:ext uri="{FF2B5EF4-FFF2-40B4-BE49-F238E27FC236}">
                <a16:creationId xmlns:a16="http://schemas.microsoft.com/office/drawing/2014/main" id="{31EB0CE5-857F-8CCB-0A25-DCF95B70A14C}"/>
              </a:ext>
            </a:extLst>
          </p:cNvPr>
          <p:cNvPicPr>
            <a:picLocks noChangeAspect="1"/>
          </p:cNvPicPr>
          <p:nvPr/>
        </p:nvPicPr>
        <p:blipFill rotWithShape="1">
          <a:blip r:embed="rId3"/>
          <a:srcRect l="17063" t="26142" r="40549" b="12299"/>
          <a:stretch/>
        </p:blipFill>
        <p:spPr>
          <a:xfrm>
            <a:off x="0" y="0"/>
            <a:ext cx="12192000" cy="6858000"/>
          </a:xfrm>
          <a:prstGeom prst="rect">
            <a:avLst/>
          </a:prstGeom>
        </p:spPr>
      </p:pic>
      <p:sp>
        <p:nvSpPr>
          <p:cNvPr id="2" name="Rectangle 1">
            <a:extLst>
              <a:ext uri="{FF2B5EF4-FFF2-40B4-BE49-F238E27FC236}">
                <a16:creationId xmlns:a16="http://schemas.microsoft.com/office/drawing/2014/main" id="{84951E54-ED17-D806-1F0C-8C7C2E1E0440}"/>
              </a:ext>
            </a:extLst>
          </p:cNvPr>
          <p:cNvSpPr/>
          <p:nvPr/>
        </p:nvSpPr>
        <p:spPr>
          <a:xfrm>
            <a:off x="0" y="0"/>
            <a:ext cx="12192000" cy="6858000"/>
          </a:xfrm>
          <a:prstGeom prst="rect">
            <a:avLst/>
          </a:prstGeom>
          <a:solidFill>
            <a:schemeClr val="tx1">
              <a:alpha val="66621"/>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3" name="Rectangle 2">
            <a:extLst>
              <a:ext uri="{FF2B5EF4-FFF2-40B4-BE49-F238E27FC236}">
                <a16:creationId xmlns:a16="http://schemas.microsoft.com/office/drawing/2014/main" id="{05FFBC5E-93B0-B3C4-E883-2BC4BD9EEBAF}"/>
              </a:ext>
            </a:extLst>
          </p:cNvPr>
          <p:cNvSpPr/>
          <p:nvPr/>
        </p:nvSpPr>
        <p:spPr>
          <a:xfrm>
            <a:off x="13669993" y="-1908392"/>
            <a:ext cx="2703059" cy="1038998"/>
          </a:xfrm>
          <a:prstGeom prst="rect">
            <a:avLst/>
          </a:prstGeom>
          <a:solidFill>
            <a:schemeClr val="bg1">
              <a:alpha val="7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ln w="0"/>
                <a:solidFill>
                  <a:schemeClr val="tx1"/>
                </a:solidFill>
                <a:effectLst>
                  <a:outerShdw blurRad="38100" dist="19050" dir="2700000" algn="tl" rotWithShape="0">
                    <a:schemeClr val="dk1">
                      <a:alpha val="40000"/>
                    </a:schemeClr>
                  </a:outerShdw>
                </a:effectLst>
              </a:rPr>
              <a:t>Translated</a:t>
            </a:r>
            <a:r>
              <a:rPr lang="en-CH" dirty="0"/>
              <a:t> </a:t>
            </a:r>
            <a:r>
              <a:rPr lang="en-CH" dirty="0">
                <a:ln w="0"/>
                <a:solidFill>
                  <a:schemeClr val="tx1"/>
                </a:solidFill>
                <a:effectLst>
                  <a:outerShdw blurRad="38100" dist="19050" dir="2700000" algn="tl" rotWithShape="0">
                    <a:schemeClr val="dk1">
                      <a:alpha val="40000"/>
                    </a:schemeClr>
                  </a:outerShdw>
                </a:effectLst>
              </a:rPr>
              <a:t>Language</a:t>
            </a:r>
            <a:endParaRPr lang="en-CH" dirty="0"/>
          </a:p>
        </p:txBody>
      </p:sp>
      <p:sp>
        <p:nvSpPr>
          <p:cNvPr id="7" name="Rectangle 6">
            <a:extLst>
              <a:ext uri="{FF2B5EF4-FFF2-40B4-BE49-F238E27FC236}">
                <a16:creationId xmlns:a16="http://schemas.microsoft.com/office/drawing/2014/main" id="{1AA0CB57-7921-309D-B806-618C9DF84E2C}"/>
              </a:ext>
            </a:extLst>
          </p:cNvPr>
          <p:cNvSpPr/>
          <p:nvPr/>
        </p:nvSpPr>
        <p:spPr>
          <a:xfrm>
            <a:off x="1147648" y="1883286"/>
            <a:ext cx="2703059" cy="1038998"/>
          </a:xfrm>
          <a:prstGeom prst="rect">
            <a:avLst/>
          </a:prstGeom>
          <a:solidFill>
            <a:schemeClr val="bg1">
              <a:alpha val="7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ln w="0"/>
                <a:solidFill>
                  <a:schemeClr val="tx1"/>
                </a:solidFill>
                <a:effectLst>
                  <a:outerShdw blurRad="38100" dist="19050" dir="2700000" algn="tl" rotWithShape="0">
                    <a:schemeClr val="dk1">
                      <a:alpha val="40000"/>
                    </a:schemeClr>
                  </a:outerShdw>
                </a:effectLst>
              </a:rPr>
              <a:t>Translated</a:t>
            </a:r>
            <a:r>
              <a:rPr lang="en-CH" dirty="0"/>
              <a:t> </a:t>
            </a:r>
            <a:r>
              <a:rPr lang="en-CH" dirty="0">
                <a:ln w="0"/>
                <a:solidFill>
                  <a:schemeClr val="tx1"/>
                </a:solidFill>
                <a:effectLst>
                  <a:outerShdw blurRad="38100" dist="19050" dir="2700000" algn="tl" rotWithShape="0">
                    <a:schemeClr val="dk1">
                      <a:alpha val="40000"/>
                    </a:schemeClr>
                  </a:outerShdw>
                </a:effectLst>
              </a:rPr>
              <a:t>Text</a:t>
            </a:r>
            <a:endParaRPr lang="en-CH" dirty="0"/>
          </a:p>
        </p:txBody>
      </p:sp>
      <p:cxnSp>
        <p:nvCxnSpPr>
          <p:cNvPr id="15" name="Straight Arrow Connector 14">
            <a:extLst>
              <a:ext uri="{FF2B5EF4-FFF2-40B4-BE49-F238E27FC236}">
                <a16:creationId xmlns:a16="http://schemas.microsoft.com/office/drawing/2014/main" id="{3B504E7A-DD7C-1C5D-66F3-24353B6C7047}"/>
              </a:ext>
            </a:extLst>
          </p:cNvPr>
          <p:cNvCxnSpPr>
            <a:cxnSpLocks/>
          </p:cNvCxnSpPr>
          <p:nvPr/>
        </p:nvCxnSpPr>
        <p:spPr>
          <a:xfrm>
            <a:off x="-7969842" y="2381446"/>
            <a:ext cx="5791200" cy="0"/>
          </a:xfrm>
          <a:prstGeom prst="straightConnector1">
            <a:avLst/>
          </a:prstGeom>
          <a:ln>
            <a:solidFill>
              <a:schemeClr val="bg1"/>
            </a:solidFill>
            <a:tailEnd type="triangle"/>
          </a:ln>
        </p:spPr>
        <p:style>
          <a:lnRef idx="1">
            <a:schemeClr val="accent3"/>
          </a:lnRef>
          <a:fillRef idx="0">
            <a:schemeClr val="accent3"/>
          </a:fillRef>
          <a:effectRef idx="0">
            <a:schemeClr val="accent3"/>
          </a:effectRef>
          <a:fontRef idx="minor">
            <a:schemeClr val="tx1"/>
          </a:fontRef>
        </p:style>
      </p:cxnSp>
      <p:cxnSp>
        <p:nvCxnSpPr>
          <p:cNvPr id="16" name="Straight Arrow Connector 15">
            <a:extLst>
              <a:ext uri="{FF2B5EF4-FFF2-40B4-BE49-F238E27FC236}">
                <a16:creationId xmlns:a16="http://schemas.microsoft.com/office/drawing/2014/main" id="{66D89018-4CF4-BE2C-98F0-4CAD7F7D0EB8}"/>
              </a:ext>
            </a:extLst>
          </p:cNvPr>
          <p:cNvCxnSpPr>
            <a:cxnSpLocks/>
          </p:cNvCxnSpPr>
          <p:nvPr/>
        </p:nvCxnSpPr>
        <p:spPr>
          <a:xfrm>
            <a:off x="-4630584" y="2381446"/>
            <a:ext cx="3670771" cy="0"/>
          </a:xfrm>
          <a:prstGeom prst="straightConnector1">
            <a:avLst/>
          </a:prstGeom>
          <a:ln w="9525"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3399F2B5-5BAE-3097-7B79-3A3913F00F98}"/>
              </a:ext>
            </a:extLst>
          </p:cNvPr>
          <p:cNvCxnSpPr>
            <a:cxnSpLocks/>
          </p:cNvCxnSpPr>
          <p:nvPr/>
        </p:nvCxnSpPr>
        <p:spPr>
          <a:xfrm>
            <a:off x="3956911" y="2402785"/>
            <a:ext cx="4279946" cy="0"/>
          </a:xfrm>
          <a:prstGeom prst="straightConnector1">
            <a:avLst/>
          </a:prstGeom>
          <a:ln>
            <a:solidFill>
              <a:schemeClr val="bg1"/>
            </a:solidFill>
            <a:tailEnd type="triangle"/>
          </a:ln>
        </p:spPr>
        <p:style>
          <a:lnRef idx="1">
            <a:schemeClr val="accent3"/>
          </a:lnRef>
          <a:fillRef idx="0">
            <a:schemeClr val="accent3"/>
          </a:fillRef>
          <a:effectRef idx="0">
            <a:schemeClr val="accent3"/>
          </a:effectRef>
          <a:fontRef idx="minor">
            <a:schemeClr val="tx1"/>
          </a:fontRef>
        </p:style>
      </p:cxnSp>
      <p:sp>
        <p:nvSpPr>
          <p:cNvPr id="19" name="Rectangle 18">
            <a:extLst>
              <a:ext uri="{FF2B5EF4-FFF2-40B4-BE49-F238E27FC236}">
                <a16:creationId xmlns:a16="http://schemas.microsoft.com/office/drawing/2014/main" id="{CF8B0A5B-8D7D-92F8-77A8-35D8E1B113BF}"/>
              </a:ext>
            </a:extLst>
          </p:cNvPr>
          <p:cNvSpPr/>
          <p:nvPr/>
        </p:nvSpPr>
        <p:spPr>
          <a:xfrm>
            <a:off x="-5662209" y="1873987"/>
            <a:ext cx="2703059" cy="1038998"/>
          </a:xfrm>
          <a:prstGeom prst="rect">
            <a:avLst/>
          </a:prstGeom>
          <a:solidFill>
            <a:schemeClr val="bg1">
              <a:alpha val="7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b="1" dirty="0">
                <a:solidFill>
                  <a:schemeClr val="tx1"/>
                </a:solidFill>
              </a:rPr>
              <a:t>Speaker 1 Language</a:t>
            </a:r>
          </a:p>
        </p:txBody>
      </p:sp>
      <p:sp>
        <p:nvSpPr>
          <p:cNvPr id="20" name="Rectangle 19">
            <a:extLst>
              <a:ext uri="{FF2B5EF4-FFF2-40B4-BE49-F238E27FC236}">
                <a16:creationId xmlns:a16="http://schemas.microsoft.com/office/drawing/2014/main" id="{741EFBA3-F09B-D364-509B-726C8C31E500}"/>
              </a:ext>
            </a:extLst>
          </p:cNvPr>
          <p:cNvSpPr/>
          <p:nvPr/>
        </p:nvSpPr>
        <p:spPr>
          <a:xfrm>
            <a:off x="-6596151" y="1873987"/>
            <a:ext cx="2703059" cy="1038998"/>
          </a:xfrm>
          <a:prstGeom prst="rect">
            <a:avLst/>
          </a:prstGeom>
          <a:solidFill>
            <a:schemeClr val="bg1">
              <a:alpha val="7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ln w="0"/>
                <a:solidFill>
                  <a:schemeClr val="tx1"/>
                </a:solidFill>
                <a:effectLst>
                  <a:outerShdw blurRad="38100" dist="19050" dir="2700000" algn="tl" rotWithShape="0">
                    <a:schemeClr val="dk1">
                      <a:alpha val="40000"/>
                    </a:schemeClr>
                  </a:outerShdw>
                </a:effectLst>
              </a:rPr>
              <a:t>Transcribed Text</a:t>
            </a:r>
            <a:endParaRPr lang="en-CH" dirty="0"/>
          </a:p>
        </p:txBody>
      </p:sp>
      <p:sp>
        <p:nvSpPr>
          <p:cNvPr id="21" name="Title 1">
            <a:extLst>
              <a:ext uri="{FF2B5EF4-FFF2-40B4-BE49-F238E27FC236}">
                <a16:creationId xmlns:a16="http://schemas.microsoft.com/office/drawing/2014/main" id="{AE822F49-A550-D90C-0E1A-819C9337D774}"/>
              </a:ext>
            </a:extLst>
          </p:cNvPr>
          <p:cNvSpPr txBox="1">
            <a:spLocks/>
          </p:cNvSpPr>
          <p:nvPr/>
        </p:nvSpPr>
        <p:spPr>
          <a:xfrm>
            <a:off x="427429" y="-1799018"/>
            <a:ext cx="11420272"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H" sz="3000" dirty="0">
                <a:solidFill>
                  <a:schemeClr val="bg1"/>
                </a:solidFill>
                <a:latin typeface="Copperplate Gothic Bold" panose="020E0705020206020404" pitchFamily="34" charset="77"/>
                <a:cs typeface="Futura Medium" panose="020B0602020204020303" pitchFamily="34" charset="-79"/>
              </a:rPr>
              <a:t>Our Model</a:t>
            </a:r>
          </a:p>
        </p:txBody>
      </p:sp>
      <p:sp>
        <p:nvSpPr>
          <p:cNvPr id="22" name="Title 1">
            <a:extLst>
              <a:ext uri="{FF2B5EF4-FFF2-40B4-BE49-F238E27FC236}">
                <a16:creationId xmlns:a16="http://schemas.microsoft.com/office/drawing/2014/main" id="{9B3455E3-0EF4-6229-F2D0-CE09D69BA425}"/>
              </a:ext>
            </a:extLst>
          </p:cNvPr>
          <p:cNvSpPr txBox="1">
            <a:spLocks/>
          </p:cNvSpPr>
          <p:nvPr/>
        </p:nvSpPr>
        <p:spPr>
          <a:xfrm>
            <a:off x="372009" y="-2388528"/>
            <a:ext cx="11420272"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H" sz="3000" dirty="0">
                <a:solidFill>
                  <a:schemeClr val="bg1"/>
                </a:solidFill>
                <a:latin typeface="Copperplate Gothic Bold" panose="020E0705020206020404" pitchFamily="34" charset="77"/>
                <a:cs typeface="Futura Medium" panose="020B0602020204020303" pitchFamily="34" charset="-79"/>
              </a:rPr>
              <a:t>How it Works</a:t>
            </a:r>
          </a:p>
        </p:txBody>
      </p:sp>
      <p:sp>
        <p:nvSpPr>
          <p:cNvPr id="23" name="Rectangle 22">
            <a:extLst>
              <a:ext uri="{FF2B5EF4-FFF2-40B4-BE49-F238E27FC236}">
                <a16:creationId xmlns:a16="http://schemas.microsoft.com/office/drawing/2014/main" id="{5C1100C7-602C-4F5C-8957-95F111A73812}"/>
              </a:ext>
            </a:extLst>
          </p:cNvPr>
          <p:cNvSpPr/>
          <p:nvPr/>
        </p:nvSpPr>
        <p:spPr>
          <a:xfrm>
            <a:off x="8341295" y="1883286"/>
            <a:ext cx="2703059" cy="1038998"/>
          </a:xfrm>
          <a:prstGeom prst="rect">
            <a:avLst/>
          </a:prstGeom>
          <a:solidFill>
            <a:schemeClr val="bg1">
              <a:alpha val="7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ln w="0"/>
                <a:solidFill>
                  <a:schemeClr val="tx1"/>
                </a:solidFill>
                <a:effectLst>
                  <a:outerShdw blurRad="38100" dist="19050" dir="2700000" algn="tl" rotWithShape="0">
                    <a:schemeClr val="dk1">
                      <a:alpha val="40000"/>
                    </a:schemeClr>
                  </a:outerShdw>
                </a:effectLst>
              </a:rPr>
              <a:t>Speaker 2 Language</a:t>
            </a:r>
            <a:endParaRPr lang="en-CH" dirty="0"/>
          </a:p>
        </p:txBody>
      </p:sp>
      <p:sp>
        <p:nvSpPr>
          <p:cNvPr id="24" name="Title 1">
            <a:extLst>
              <a:ext uri="{FF2B5EF4-FFF2-40B4-BE49-F238E27FC236}">
                <a16:creationId xmlns:a16="http://schemas.microsoft.com/office/drawing/2014/main" id="{41F3A584-ADF4-C992-B52F-413F84770295}"/>
              </a:ext>
            </a:extLst>
          </p:cNvPr>
          <p:cNvSpPr txBox="1">
            <a:spLocks/>
          </p:cNvSpPr>
          <p:nvPr/>
        </p:nvSpPr>
        <p:spPr>
          <a:xfrm>
            <a:off x="461141" y="384693"/>
            <a:ext cx="11420272"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H" sz="3000" dirty="0">
                <a:solidFill>
                  <a:schemeClr val="bg1"/>
                </a:solidFill>
                <a:latin typeface="Copperplate Gothic Bold" panose="020E0705020206020404" pitchFamily="34" charset="77"/>
                <a:cs typeface="Futura Medium" panose="020B0602020204020303" pitchFamily="34" charset="-79"/>
              </a:rPr>
              <a:t>Text to Speech</a:t>
            </a:r>
          </a:p>
        </p:txBody>
      </p:sp>
      <p:sp>
        <p:nvSpPr>
          <p:cNvPr id="25" name="Rectangle 24">
            <a:extLst>
              <a:ext uri="{FF2B5EF4-FFF2-40B4-BE49-F238E27FC236}">
                <a16:creationId xmlns:a16="http://schemas.microsoft.com/office/drawing/2014/main" id="{D7B705E8-6DC7-B7F5-4439-D91E60CEA95B}"/>
              </a:ext>
            </a:extLst>
          </p:cNvPr>
          <p:cNvSpPr/>
          <p:nvPr/>
        </p:nvSpPr>
        <p:spPr>
          <a:xfrm>
            <a:off x="2501826" y="-62638202"/>
            <a:ext cx="60507" cy="218624"/>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6" name="Rectangle 25">
            <a:extLst>
              <a:ext uri="{FF2B5EF4-FFF2-40B4-BE49-F238E27FC236}">
                <a16:creationId xmlns:a16="http://schemas.microsoft.com/office/drawing/2014/main" id="{3EC69695-19FD-76D9-B020-26DA2E13AB3A}"/>
              </a:ext>
            </a:extLst>
          </p:cNvPr>
          <p:cNvSpPr/>
          <p:nvPr/>
        </p:nvSpPr>
        <p:spPr>
          <a:xfrm>
            <a:off x="4598746" y="14303212"/>
            <a:ext cx="67384" cy="45719"/>
          </a:xfrm>
          <a:prstGeom prst="rect">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7" name="Rectangle 26">
            <a:extLst>
              <a:ext uri="{FF2B5EF4-FFF2-40B4-BE49-F238E27FC236}">
                <a16:creationId xmlns:a16="http://schemas.microsoft.com/office/drawing/2014/main" id="{517F1181-FD5F-5074-7996-99225DE3C6C7}"/>
              </a:ext>
            </a:extLst>
          </p:cNvPr>
          <p:cNvSpPr/>
          <p:nvPr/>
        </p:nvSpPr>
        <p:spPr>
          <a:xfrm>
            <a:off x="10382510" y="14348931"/>
            <a:ext cx="67384" cy="161692"/>
          </a:xfrm>
          <a:prstGeom prst="rect">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8" name="Rectangle 27">
            <a:extLst>
              <a:ext uri="{FF2B5EF4-FFF2-40B4-BE49-F238E27FC236}">
                <a16:creationId xmlns:a16="http://schemas.microsoft.com/office/drawing/2014/main" id="{38354E34-3145-FD85-671A-F349FCE6E087}"/>
              </a:ext>
            </a:extLst>
          </p:cNvPr>
          <p:cNvSpPr/>
          <p:nvPr/>
        </p:nvSpPr>
        <p:spPr>
          <a:xfrm>
            <a:off x="7463813" y="14442847"/>
            <a:ext cx="60507" cy="67776"/>
          </a:xfrm>
          <a:prstGeom prst="rect">
            <a:avLst/>
          </a:prstGeom>
          <a:blipFill dpi="0" rotWithShape="1">
            <a:blip r:embed="rId7">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29" name="Picture 2" descr="Foto de perfil de Alex Garcia Viol">
            <a:extLst>
              <a:ext uri="{FF2B5EF4-FFF2-40B4-BE49-F238E27FC236}">
                <a16:creationId xmlns:a16="http://schemas.microsoft.com/office/drawing/2014/main" id="{C7A95776-81E3-C23F-1450-59E090585B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41320" y="-35570059"/>
            <a:ext cx="2521013" cy="2521013"/>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pic>
        <p:nvPicPr>
          <p:cNvPr id="30" name="Picture 4" descr="Foto de perfil de Tanushri Nayak">
            <a:extLst>
              <a:ext uri="{FF2B5EF4-FFF2-40B4-BE49-F238E27FC236}">
                <a16:creationId xmlns:a16="http://schemas.microsoft.com/office/drawing/2014/main" id="{F5680665-313E-EE9A-04A8-978726F9FC3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7831" y="-35627683"/>
            <a:ext cx="2597359" cy="2597359"/>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pic>
        <p:nvPicPr>
          <p:cNvPr id="31" name="Picture 6" descr="Foto de perfil de Felipe">
            <a:extLst>
              <a:ext uri="{FF2B5EF4-FFF2-40B4-BE49-F238E27FC236}">
                <a16:creationId xmlns:a16="http://schemas.microsoft.com/office/drawing/2014/main" id="{E0359D6A-D6E1-F458-9FB6-DE71EC7C4A6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13228" y="-36917393"/>
            <a:ext cx="2506763" cy="2506763"/>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9C8912FE-877A-7F3E-4271-25CE15DBE47F}"/>
              </a:ext>
            </a:extLst>
          </p:cNvPr>
          <p:cNvPicPr>
            <a:picLocks noChangeAspect="1"/>
          </p:cNvPicPr>
          <p:nvPr/>
        </p:nvPicPr>
        <p:blipFill rotWithShape="1">
          <a:blip r:embed="rId11"/>
          <a:srcRect l="28039" t="5547" r="30510" b="69783"/>
          <a:stretch/>
        </p:blipFill>
        <p:spPr>
          <a:xfrm>
            <a:off x="4072705" y="-36941633"/>
            <a:ext cx="2559637" cy="2632081"/>
          </a:xfrm>
          <a:prstGeom prst="rect">
            <a:avLst/>
          </a:prstGeom>
          <a:ln w="57150">
            <a:solidFill>
              <a:schemeClr val="tx1"/>
            </a:solidFill>
          </a:ln>
        </p:spPr>
      </p:pic>
      <p:sp>
        <p:nvSpPr>
          <p:cNvPr id="33" name="Rectangle 32">
            <a:extLst>
              <a:ext uri="{FF2B5EF4-FFF2-40B4-BE49-F238E27FC236}">
                <a16:creationId xmlns:a16="http://schemas.microsoft.com/office/drawing/2014/main" id="{56B17223-89DD-FAE7-0669-64985C8F0C29}"/>
              </a:ext>
            </a:extLst>
          </p:cNvPr>
          <p:cNvSpPr/>
          <p:nvPr/>
        </p:nvSpPr>
        <p:spPr>
          <a:xfrm>
            <a:off x="2028860" y="14510623"/>
            <a:ext cx="195241" cy="138961"/>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 name="TextBox 3">
            <a:extLst>
              <a:ext uri="{FF2B5EF4-FFF2-40B4-BE49-F238E27FC236}">
                <a16:creationId xmlns:a16="http://schemas.microsoft.com/office/drawing/2014/main" id="{0F97A79F-3022-FE59-BED8-2253A5CBEE86}"/>
              </a:ext>
            </a:extLst>
          </p:cNvPr>
          <p:cNvSpPr txBox="1"/>
          <p:nvPr/>
        </p:nvSpPr>
        <p:spPr>
          <a:xfrm>
            <a:off x="-5795913" y="347214"/>
            <a:ext cx="5795913" cy="369332"/>
          </a:xfrm>
          <a:prstGeom prst="rect">
            <a:avLst/>
          </a:prstGeom>
          <a:noFill/>
        </p:spPr>
        <p:txBody>
          <a:bodyPr wrap="square" rtlCol="0">
            <a:spAutoFit/>
          </a:bodyPr>
          <a:lstStyle/>
          <a:p>
            <a:pPr algn="ctr"/>
            <a:r>
              <a:rPr lang="en-CH" dirty="0">
                <a:solidFill>
                  <a:schemeClr val="bg1"/>
                </a:solidFill>
              </a:rPr>
              <a:t>Automatic Gender Recognition</a:t>
            </a:r>
          </a:p>
        </p:txBody>
      </p:sp>
      <p:sp>
        <p:nvSpPr>
          <p:cNvPr id="5" name="Title 1">
            <a:extLst>
              <a:ext uri="{FF2B5EF4-FFF2-40B4-BE49-F238E27FC236}">
                <a16:creationId xmlns:a16="http://schemas.microsoft.com/office/drawing/2014/main" id="{D0FADE0F-6A7E-FF75-C997-720305D50795}"/>
              </a:ext>
            </a:extLst>
          </p:cNvPr>
          <p:cNvSpPr txBox="1">
            <a:spLocks/>
          </p:cNvSpPr>
          <p:nvPr/>
        </p:nvSpPr>
        <p:spPr>
          <a:xfrm>
            <a:off x="399719" y="-2871267"/>
            <a:ext cx="11420272"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H" sz="3000" dirty="0">
                <a:solidFill>
                  <a:schemeClr val="bg1"/>
                </a:solidFill>
                <a:latin typeface="Copperplate Gothic Bold" panose="020E0705020206020404" pitchFamily="34" charset="77"/>
                <a:cs typeface="Futura Medium" panose="020B0602020204020303" pitchFamily="34" charset="-79"/>
              </a:rPr>
              <a:t>Scopes of Improvement</a:t>
            </a:r>
          </a:p>
        </p:txBody>
      </p:sp>
      <p:sp>
        <p:nvSpPr>
          <p:cNvPr id="8" name="TextBox 7">
            <a:extLst>
              <a:ext uri="{FF2B5EF4-FFF2-40B4-BE49-F238E27FC236}">
                <a16:creationId xmlns:a16="http://schemas.microsoft.com/office/drawing/2014/main" id="{53937A50-8139-79D7-3C87-2958DC28B6E6}"/>
              </a:ext>
            </a:extLst>
          </p:cNvPr>
          <p:cNvSpPr txBox="1"/>
          <p:nvPr/>
        </p:nvSpPr>
        <p:spPr>
          <a:xfrm>
            <a:off x="2926234" y="14245111"/>
            <a:ext cx="5795913" cy="369332"/>
          </a:xfrm>
          <a:prstGeom prst="rect">
            <a:avLst/>
          </a:prstGeom>
          <a:noFill/>
        </p:spPr>
        <p:txBody>
          <a:bodyPr wrap="square" rtlCol="0">
            <a:spAutoFit/>
          </a:bodyPr>
          <a:lstStyle/>
          <a:p>
            <a:pPr algn="ctr"/>
            <a:r>
              <a:rPr lang="en-CH" dirty="0">
                <a:solidFill>
                  <a:schemeClr val="bg1"/>
                </a:solidFill>
              </a:rPr>
              <a:t>Automatic Language Recognition</a:t>
            </a:r>
          </a:p>
        </p:txBody>
      </p:sp>
      <p:pic>
        <p:nvPicPr>
          <p:cNvPr id="11" name="Picture 10" descr="A network connection structure with many colored dots&#10;&#10;Description automatically generated with medium confidence">
            <a:extLst>
              <a:ext uri="{FF2B5EF4-FFF2-40B4-BE49-F238E27FC236}">
                <a16:creationId xmlns:a16="http://schemas.microsoft.com/office/drawing/2014/main" id="{5022F737-3099-A47E-7025-7841C28B46C5}"/>
              </a:ext>
            </a:extLst>
          </p:cNvPr>
          <p:cNvPicPr>
            <a:picLocks noChangeAspect="1"/>
          </p:cNvPicPr>
          <p:nvPr/>
        </p:nvPicPr>
        <p:blipFill rotWithShape="1">
          <a:blip r:embed="rId12"/>
          <a:srcRect t="5371" b="18093"/>
          <a:stretch/>
        </p:blipFill>
        <p:spPr>
          <a:xfrm>
            <a:off x="2139758" y="8139163"/>
            <a:ext cx="8063038" cy="2157459"/>
          </a:xfrm>
          <a:prstGeom prst="rect">
            <a:avLst/>
          </a:prstGeom>
        </p:spPr>
      </p:pic>
    </p:spTree>
    <p:extLst>
      <p:ext uri="{BB962C8B-B14F-4D97-AF65-F5344CB8AC3E}">
        <p14:creationId xmlns:p14="http://schemas.microsoft.com/office/powerpoint/2010/main" val="3370175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bridge over a waterfall&#10;&#10;Description automatically generated">
            <a:extLst>
              <a:ext uri="{FF2B5EF4-FFF2-40B4-BE49-F238E27FC236}">
                <a16:creationId xmlns:a16="http://schemas.microsoft.com/office/drawing/2014/main" id="{31EB0CE5-857F-8CCB-0A25-DCF95B70A14C}"/>
              </a:ext>
            </a:extLst>
          </p:cNvPr>
          <p:cNvPicPr>
            <a:picLocks noChangeAspect="1"/>
          </p:cNvPicPr>
          <p:nvPr/>
        </p:nvPicPr>
        <p:blipFill rotWithShape="1">
          <a:blip r:embed="rId3"/>
          <a:srcRect l="27886" t="27894" r="29726" b="10547"/>
          <a:stretch/>
        </p:blipFill>
        <p:spPr>
          <a:xfrm>
            <a:off x="0" y="0"/>
            <a:ext cx="12192000" cy="6858000"/>
          </a:xfrm>
          <a:prstGeom prst="rect">
            <a:avLst/>
          </a:prstGeom>
        </p:spPr>
      </p:pic>
      <p:sp>
        <p:nvSpPr>
          <p:cNvPr id="2" name="Rectangle 1">
            <a:extLst>
              <a:ext uri="{FF2B5EF4-FFF2-40B4-BE49-F238E27FC236}">
                <a16:creationId xmlns:a16="http://schemas.microsoft.com/office/drawing/2014/main" id="{84951E54-ED17-D806-1F0C-8C7C2E1E0440}"/>
              </a:ext>
            </a:extLst>
          </p:cNvPr>
          <p:cNvSpPr/>
          <p:nvPr/>
        </p:nvSpPr>
        <p:spPr>
          <a:xfrm>
            <a:off x="-143838" y="-18484"/>
            <a:ext cx="12349692" cy="6876483"/>
          </a:xfrm>
          <a:prstGeom prst="rect">
            <a:avLst/>
          </a:prstGeom>
          <a:solidFill>
            <a:schemeClr val="tx1">
              <a:alpha val="7511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3" name="Rectangle 2">
            <a:extLst>
              <a:ext uri="{FF2B5EF4-FFF2-40B4-BE49-F238E27FC236}">
                <a16:creationId xmlns:a16="http://schemas.microsoft.com/office/drawing/2014/main" id="{05FFBC5E-93B0-B3C4-E883-2BC4BD9EEBAF}"/>
              </a:ext>
            </a:extLst>
          </p:cNvPr>
          <p:cNvSpPr/>
          <p:nvPr/>
        </p:nvSpPr>
        <p:spPr>
          <a:xfrm>
            <a:off x="13669993" y="-1908392"/>
            <a:ext cx="2703059" cy="1038998"/>
          </a:xfrm>
          <a:prstGeom prst="rect">
            <a:avLst/>
          </a:prstGeom>
          <a:solidFill>
            <a:schemeClr val="bg1">
              <a:alpha val="7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ln w="0"/>
                <a:solidFill>
                  <a:schemeClr val="tx1"/>
                </a:solidFill>
                <a:effectLst>
                  <a:outerShdw blurRad="38100" dist="19050" dir="2700000" algn="tl" rotWithShape="0">
                    <a:schemeClr val="dk1">
                      <a:alpha val="40000"/>
                    </a:schemeClr>
                  </a:outerShdw>
                </a:effectLst>
              </a:rPr>
              <a:t>Translated</a:t>
            </a:r>
            <a:r>
              <a:rPr lang="en-CH" dirty="0"/>
              <a:t> </a:t>
            </a:r>
            <a:r>
              <a:rPr lang="en-CH" dirty="0">
                <a:ln w="0"/>
                <a:solidFill>
                  <a:schemeClr val="tx1"/>
                </a:solidFill>
                <a:effectLst>
                  <a:outerShdw blurRad="38100" dist="19050" dir="2700000" algn="tl" rotWithShape="0">
                    <a:schemeClr val="dk1">
                      <a:alpha val="40000"/>
                    </a:schemeClr>
                  </a:outerShdw>
                </a:effectLst>
              </a:rPr>
              <a:t>Language</a:t>
            </a:r>
            <a:endParaRPr lang="en-CH" dirty="0"/>
          </a:p>
        </p:txBody>
      </p:sp>
      <p:sp>
        <p:nvSpPr>
          <p:cNvPr id="7" name="Rectangle 6">
            <a:extLst>
              <a:ext uri="{FF2B5EF4-FFF2-40B4-BE49-F238E27FC236}">
                <a16:creationId xmlns:a16="http://schemas.microsoft.com/office/drawing/2014/main" id="{1AA0CB57-7921-309D-B806-618C9DF84E2C}"/>
              </a:ext>
            </a:extLst>
          </p:cNvPr>
          <p:cNvSpPr/>
          <p:nvPr/>
        </p:nvSpPr>
        <p:spPr>
          <a:xfrm>
            <a:off x="14213749" y="3718757"/>
            <a:ext cx="2703059" cy="1038998"/>
          </a:xfrm>
          <a:prstGeom prst="rect">
            <a:avLst/>
          </a:prstGeom>
          <a:solidFill>
            <a:schemeClr val="bg1">
              <a:alpha val="7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ln w="0"/>
                <a:solidFill>
                  <a:schemeClr val="tx1"/>
                </a:solidFill>
                <a:effectLst>
                  <a:outerShdw blurRad="38100" dist="19050" dir="2700000" algn="tl" rotWithShape="0">
                    <a:schemeClr val="dk1">
                      <a:alpha val="40000"/>
                    </a:schemeClr>
                  </a:outerShdw>
                </a:effectLst>
              </a:rPr>
              <a:t>Translated</a:t>
            </a:r>
            <a:r>
              <a:rPr lang="en-CH" dirty="0"/>
              <a:t> </a:t>
            </a:r>
            <a:r>
              <a:rPr lang="en-CH" dirty="0">
                <a:ln w="0"/>
                <a:solidFill>
                  <a:schemeClr val="tx1"/>
                </a:solidFill>
                <a:effectLst>
                  <a:outerShdw blurRad="38100" dist="19050" dir="2700000" algn="tl" rotWithShape="0">
                    <a:schemeClr val="dk1">
                      <a:alpha val="40000"/>
                    </a:schemeClr>
                  </a:outerShdw>
                </a:effectLst>
              </a:rPr>
              <a:t>Text</a:t>
            </a:r>
            <a:endParaRPr lang="en-CH" dirty="0"/>
          </a:p>
        </p:txBody>
      </p:sp>
      <p:cxnSp>
        <p:nvCxnSpPr>
          <p:cNvPr id="16" name="Straight Arrow Connector 15">
            <a:extLst>
              <a:ext uri="{FF2B5EF4-FFF2-40B4-BE49-F238E27FC236}">
                <a16:creationId xmlns:a16="http://schemas.microsoft.com/office/drawing/2014/main" id="{66D89018-4CF4-BE2C-98F0-4CAD7F7D0EB8}"/>
              </a:ext>
            </a:extLst>
          </p:cNvPr>
          <p:cNvCxnSpPr>
            <a:cxnSpLocks/>
          </p:cNvCxnSpPr>
          <p:nvPr/>
        </p:nvCxnSpPr>
        <p:spPr>
          <a:xfrm>
            <a:off x="14284338" y="4390656"/>
            <a:ext cx="1474367" cy="0"/>
          </a:xfrm>
          <a:prstGeom prst="straightConnector1">
            <a:avLst/>
          </a:prstGeom>
          <a:ln w="9525"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3399F2B5-5BAE-3097-7B79-3A3913F00F98}"/>
              </a:ext>
            </a:extLst>
          </p:cNvPr>
          <p:cNvCxnSpPr>
            <a:cxnSpLocks/>
          </p:cNvCxnSpPr>
          <p:nvPr/>
        </p:nvCxnSpPr>
        <p:spPr>
          <a:xfrm flipV="1">
            <a:off x="13803840" y="-751506"/>
            <a:ext cx="1324798" cy="751506"/>
          </a:xfrm>
          <a:prstGeom prst="straightConnector1">
            <a:avLst/>
          </a:prstGeom>
          <a:ln>
            <a:solidFill>
              <a:schemeClr val="bg1"/>
            </a:solidFill>
            <a:tailEnd type="triangle"/>
          </a:ln>
        </p:spPr>
        <p:style>
          <a:lnRef idx="1">
            <a:schemeClr val="accent3"/>
          </a:lnRef>
          <a:fillRef idx="0">
            <a:schemeClr val="accent3"/>
          </a:fillRef>
          <a:effectRef idx="0">
            <a:schemeClr val="accent3"/>
          </a:effectRef>
          <a:fontRef idx="minor">
            <a:schemeClr val="tx1"/>
          </a:fontRef>
        </p:style>
      </p:cxnSp>
      <p:sp>
        <p:nvSpPr>
          <p:cNvPr id="19" name="Rectangle 18">
            <a:extLst>
              <a:ext uri="{FF2B5EF4-FFF2-40B4-BE49-F238E27FC236}">
                <a16:creationId xmlns:a16="http://schemas.microsoft.com/office/drawing/2014/main" id="{CF8B0A5B-8D7D-92F8-77A8-35D8E1B113BF}"/>
              </a:ext>
            </a:extLst>
          </p:cNvPr>
          <p:cNvSpPr/>
          <p:nvPr/>
        </p:nvSpPr>
        <p:spPr>
          <a:xfrm>
            <a:off x="2532079" y="-1570481"/>
            <a:ext cx="2703059" cy="1038998"/>
          </a:xfrm>
          <a:prstGeom prst="rect">
            <a:avLst/>
          </a:prstGeom>
          <a:solidFill>
            <a:schemeClr val="bg1">
              <a:alpha val="7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b="1" dirty="0">
                <a:solidFill>
                  <a:schemeClr val="tx1"/>
                </a:solidFill>
              </a:rPr>
              <a:t>Speaker 1 Language</a:t>
            </a:r>
          </a:p>
        </p:txBody>
      </p:sp>
      <p:sp>
        <p:nvSpPr>
          <p:cNvPr id="20" name="Rectangle 19">
            <a:extLst>
              <a:ext uri="{FF2B5EF4-FFF2-40B4-BE49-F238E27FC236}">
                <a16:creationId xmlns:a16="http://schemas.microsoft.com/office/drawing/2014/main" id="{741EFBA3-F09B-D364-509B-726C8C31E500}"/>
              </a:ext>
            </a:extLst>
          </p:cNvPr>
          <p:cNvSpPr/>
          <p:nvPr/>
        </p:nvSpPr>
        <p:spPr>
          <a:xfrm>
            <a:off x="14284338" y="1140078"/>
            <a:ext cx="2703059" cy="1038998"/>
          </a:xfrm>
          <a:prstGeom prst="rect">
            <a:avLst/>
          </a:prstGeom>
          <a:solidFill>
            <a:schemeClr val="bg1">
              <a:alpha val="7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ln w="0"/>
                <a:solidFill>
                  <a:schemeClr val="tx1"/>
                </a:solidFill>
                <a:effectLst>
                  <a:outerShdw blurRad="38100" dist="19050" dir="2700000" algn="tl" rotWithShape="0">
                    <a:schemeClr val="dk1">
                      <a:alpha val="40000"/>
                    </a:schemeClr>
                  </a:outerShdw>
                </a:effectLst>
              </a:rPr>
              <a:t>Transcribed Text</a:t>
            </a:r>
            <a:endParaRPr lang="en-CH" dirty="0"/>
          </a:p>
        </p:txBody>
      </p:sp>
      <p:sp>
        <p:nvSpPr>
          <p:cNvPr id="21" name="Title 1">
            <a:extLst>
              <a:ext uri="{FF2B5EF4-FFF2-40B4-BE49-F238E27FC236}">
                <a16:creationId xmlns:a16="http://schemas.microsoft.com/office/drawing/2014/main" id="{AE822F49-A550-D90C-0E1A-819C9337D774}"/>
              </a:ext>
            </a:extLst>
          </p:cNvPr>
          <p:cNvSpPr txBox="1">
            <a:spLocks/>
          </p:cNvSpPr>
          <p:nvPr/>
        </p:nvSpPr>
        <p:spPr>
          <a:xfrm>
            <a:off x="558014" y="-2008756"/>
            <a:ext cx="11420272"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H" sz="3000" dirty="0">
                <a:solidFill>
                  <a:schemeClr val="bg1"/>
                </a:solidFill>
                <a:latin typeface="Copperplate Gothic Bold" panose="020E0705020206020404" pitchFamily="34" charset="77"/>
                <a:cs typeface="Futura Medium" panose="020B0602020204020303" pitchFamily="34" charset="-79"/>
              </a:rPr>
              <a:t>Our Model</a:t>
            </a:r>
          </a:p>
        </p:txBody>
      </p:sp>
      <p:sp>
        <p:nvSpPr>
          <p:cNvPr id="22" name="Title 1">
            <a:extLst>
              <a:ext uri="{FF2B5EF4-FFF2-40B4-BE49-F238E27FC236}">
                <a16:creationId xmlns:a16="http://schemas.microsoft.com/office/drawing/2014/main" id="{9B3455E3-0EF4-6229-F2D0-CE09D69BA425}"/>
              </a:ext>
            </a:extLst>
          </p:cNvPr>
          <p:cNvSpPr txBox="1">
            <a:spLocks/>
          </p:cNvSpPr>
          <p:nvPr/>
        </p:nvSpPr>
        <p:spPr>
          <a:xfrm>
            <a:off x="372009" y="-2388528"/>
            <a:ext cx="11420272"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H" sz="3000" dirty="0">
                <a:solidFill>
                  <a:schemeClr val="bg1"/>
                </a:solidFill>
                <a:latin typeface="Copperplate Gothic Bold" panose="020E0705020206020404" pitchFamily="34" charset="77"/>
                <a:cs typeface="Futura Medium" panose="020B0602020204020303" pitchFamily="34" charset="-79"/>
              </a:rPr>
              <a:t>How it Works</a:t>
            </a:r>
          </a:p>
        </p:txBody>
      </p:sp>
      <p:sp>
        <p:nvSpPr>
          <p:cNvPr id="23" name="Rectangle 22">
            <a:extLst>
              <a:ext uri="{FF2B5EF4-FFF2-40B4-BE49-F238E27FC236}">
                <a16:creationId xmlns:a16="http://schemas.microsoft.com/office/drawing/2014/main" id="{5C1100C7-602C-4F5C-8957-95F111A73812}"/>
              </a:ext>
            </a:extLst>
          </p:cNvPr>
          <p:cNvSpPr/>
          <p:nvPr/>
        </p:nvSpPr>
        <p:spPr>
          <a:xfrm>
            <a:off x="13669991" y="-1908392"/>
            <a:ext cx="2703059" cy="1038998"/>
          </a:xfrm>
          <a:prstGeom prst="rect">
            <a:avLst/>
          </a:prstGeom>
          <a:solidFill>
            <a:schemeClr val="bg1">
              <a:alpha val="7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ln w="0"/>
                <a:solidFill>
                  <a:schemeClr val="tx1"/>
                </a:solidFill>
                <a:effectLst>
                  <a:outerShdw blurRad="38100" dist="19050" dir="2700000" algn="tl" rotWithShape="0">
                    <a:schemeClr val="dk1">
                      <a:alpha val="40000"/>
                    </a:schemeClr>
                  </a:outerShdw>
                </a:effectLst>
              </a:rPr>
              <a:t>Speaker 2 Language</a:t>
            </a:r>
            <a:endParaRPr lang="en-CH" dirty="0"/>
          </a:p>
        </p:txBody>
      </p:sp>
      <p:sp>
        <p:nvSpPr>
          <p:cNvPr id="24" name="Title 1">
            <a:extLst>
              <a:ext uri="{FF2B5EF4-FFF2-40B4-BE49-F238E27FC236}">
                <a16:creationId xmlns:a16="http://schemas.microsoft.com/office/drawing/2014/main" id="{41F3A584-ADF4-C992-B52F-413F84770295}"/>
              </a:ext>
            </a:extLst>
          </p:cNvPr>
          <p:cNvSpPr txBox="1">
            <a:spLocks/>
          </p:cNvSpPr>
          <p:nvPr/>
        </p:nvSpPr>
        <p:spPr>
          <a:xfrm>
            <a:off x="399719" y="-1304250"/>
            <a:ext cx="11420272"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H" sz="3000" dirty="0">
                <a:solidFill>
                  <a:schemeClr val="bg1"/>
                </a:solidFill>
                <a:latin typeface="Copperplate Gothic Bold" panose="020E0705020206020404" pitchFamily="34" charset="77"/>
                <a:cs typeface="Futura Medium" panose="020B0602020204020303" pitchFamily="34" charset="-79"/>
              </a:rPr>
              <a:t>Questions</a:t>
            </a:r>
          </a:p>
        </p:txBody>
      </p:sp>
      <p:sp>
        <p:nvSpPr>
          <p:cNvPr id="25" name="Rectangle 24">
            <a:extLst>
              <a:ext uri="{FF2B5EF4-FFF2-40B4-BE49-F238E27FC236}">
                <a16:creationId xmlns:a16="http://schemas.microsoft.com/office/drawing/2014/main" id="{D7B705E8-6DC7-B7F5-4439-D91E60CEA95B}"/>
              </a:ext>
            </a:extLst>
          </p:cNvPr>
          <p:cNvSpPr/>
          <p:nvPr/>
        </p:nvSpPr>
        <p:spPr>
          <a:xfrm>
            <a:off x="2501826" y="-62638202"/>
            <a:ext cx="60507" cy="218624"/>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6" name="Rectangle 25">
            <a:extLst>
              <a:ext uri="{FF2B5EF4-FFF2-40B4-BE49-F238E27FC236}">
                <a16:creationId xmlns:a16="http://schemas.microsoft.com/office/drawing/2014/main" id="{3EC69695-19FD-76D9-B020-26DA2E13AB3A}"/>
              </a:ext>
            </a:extLst>
          </p:cNvPr>
          <p:cNvSpPr/>
          <p:nvPr/>
        </p:nvSpPr>
        <p:spPr>
          <a:xfrm>
            <a:off x="4598746" y="14303212"/>
            <a:ext cx="67384" cy="45719"/>
          </a:xfrm>
          <a:prstGeom prst="rect">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7" name="Rectangle 26">
            <a:extLst>
              <a:ext uri="{FF2B5EF4-FFF2-40B4-BE49-F238E27FC236}">
                <a16:creationId xmlns:a16="http://schemas.microsoft.com/office/drawing/2014/main" id="{517F1181-FD5F-5074-7996-99225DE3C6C7}"/>
              </a:ext>
            </a:extLst>
          </p:cNvPr>
          <p:cNvSpPr/>
          <p:nvPr/>
        </p:nvSpPr>
        <p:spPr>
          <a:xfrm>
            <a:off x="10382510" y="14348931"/>
            <a:ext cx="67384" cy="161692"/>
          </a:xfrm>
          <a:prstGeom prst="rect">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8" name="Rectangle 27">
            <a:extLst>
              <a:ext uri="{FF2B5EF4-FFF2-40B4-BE49-F238E27FC236}">
                <a16:creationId xmlns:a16="http://schemas.microsoft.com/office/drawing/2014/main" id="{38354E34-3145-FD85-671A-F349FCE6E087}"/>
              </a:ext>
            </a:extLst>
          </p:cNvPr>
          <p:cNvSpPr/>
          <p:nvPr/>
        </p:nvSpPr>
        <p:spPr>
          <a:xfrm>
            <a:off x="7463813" y="14442847"/>
            <a:ext cx="60507" cy="67776"/>
          </a:xfrm>
          <a:prstGeom prst="rect">
            <a:avLst/>
          </a:prstGeom>
          <a:blipFill dpi="0" rotWithShape="1">
            <a:blip r:embed="rId7">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29" name="Picture 2" descr="Foto de perfil de Alex Garcia Viol">
            <a:extLst>
              <a:ext uri="{FF2B5EF4-FFF2-40B4-BE49-F238E27FC236}">
                <a16:creationId xmlns:a16="http://schemas.microsoft.com/office/drawing/2014/main" id="{C7A95776-81E3-C23F-1450-59E090585B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41320" y="-35570059"/>
            <a:ext cx="2521013" cy="2521013"/>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pic>
        <p:nvPicPr>
          <p:cNvPr id="30" name="Picture 4" descr="Foto de perfil de Tanushri Nayak">
            <a:extLst>
              <a:ext uri="{FF2B5EF4-FFF2-40B4-BE49-F238E27FC236}">
                <a16:creationId xmlns:a16="http://schemas.microsoft.com/office/drawing/2014/main" id="{F5680665-313E-EE9A-04A8-978726F9FC3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7831" y="-35627683"/>
            <a:ext cx="2597359" cy="2597359"/>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pic>
        <p:nvPicPr>
          <p:cNvPr id="31" name="Picture 6" descr="Foto de perfil de Felipe">
            <a:extLst>
              <a:ext uri="{FF2B5EF4-FFF2-40B4-BE49-F238E27FC236}">
                <a16:creationId xmlns:a16="http://schemas.microsoft.com/office/drawing/2014/main" id="{E0359D6A-D6E1-F458-9FB6-DE71EC7C4A6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13228" y="-36917393"/>
            <a:ext cx="2506763" cy="2506763"/>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9C8912FE-877A-7F3E-4271-25CE15DBE47F}"/>
              </a:ext>
            </a:extLst>
          </p:cNvPr>
          <p:cNvPicPr>
            <a:picLocks noChangeAspect="1"/>
          </p:cNvPicPr>
          <p:nvPr/>
        </p:nvPicPr>
        <p:blipFill rotWithShape="1">
          <a:blip r:embed="rId11"/>
          <a:srcRect l="28039" t="5547" r="30510" b="69783"/>
          <a:stretch/>
        </p:blipFill>
        <p:spPr>
          <a:xfrm>
            <a:off x="4072705" y="-36941633"/>
            <a:ext cx="2559637" cy="2632081"/>
          </a:xfrm>
          <a:prstGeom prst="rect">
            <a:avLst/>
          </a:prstGeom>
          <a:ln w="57150">
            <a:solidFill>
              <a:schemeClr val="tx1"/>
            </a:solidFill>
          </a:ln>
        </p:spPr>
      </p:pic>
      <p:sp>
        <p:nvSpPr>
          <p:cNvPr id="33" name="Rectangle 32">
            <a:extLst>
              <a:ext uri="{FF2B5EF4-FFF2-40B4-BE49-F238E27FC236}">
                <a16:creationId xmlns:a16="http://schemas.microsoft.com/office/drawing/2014/main" id="{56B17223-89DD-FAE7-0669-64985C8F0C29}"/>
              </a:ext>
            </a:extLst>
          </p:cNvPr>
          <p:cNvSpPr/>
          <p:nvPr/>
        </p:nvSpPr>
        <p:spPr>
          <a:xfrm>
            <a:off x="2028860" y="14510623"/>
            <a:ext cx="195241" cy="138961"/>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 name="TextBox 3">
            <a:extLst>
              <a:ext uri="{FF2B5EF4-FFF2-40B4-BE49-F238E27FC236}">
                <a16:creationId xmlns:a16="http://schemas.microsoft.com/office/drawing/2014/main" id="{0F97A79F-3022-FE59-BED8-2253A5CBEE86}"/>
              </a:ext>
            </a:extLst>
          </p:cNvPr>
          <p:cNvSpPr txBox="1"/>
          <p:nvPr/>
        </p:nvSpPr>
        <p:spPr>
          <a:xfrm>
            <a:off x="3184188" y="7954901"/>
            <a:ext cx="5795913" cy="369332"/>
          </a:xfrm>
          <a:prstGeom prst="rect">
            <a:avLst/>
          </a:prstGeom>
          <a:noFill/>
        </p:spPr>
        <p:txBody>
          <a:bodyPr wrap="square" rtlCol="0">
            <a:spAutoFit/>
          </a:bodyPr>
          <a:lstStyle/>
          <a:p>
            <a:pPr algn="ctr"/>
            <a:r>
              <a:rPr lang="en-CH" dirty="0">
                <a:solidFill>
                  <a:schemeClr val="bg1"/>
                </a:solidFill>
              </a:rPr>
              <a:t>Automatic Gender Recognition</a:t>
            </a:r>
          </a:p>
        </p:txBody>
      </p:sp>
      <p:sp>
        <p:nvSpPr>
          <p:cNvPr id="5" name="Title 1">
            <a:extLst>
              <a:ext uri="{FF2B5EF4-FFF2-40B4-BE49-F238E27FC236}">
                <a16:creationId xmlns:a16="http://schemas.microsoft.com/office/drawing/2014/main" id="{5C36C299-DD53-3E1C-2018-1738F92FEE4F}"/>
              </a:ext>
            </a:extLst>
          </p:cNvPr>
          <p:cNvSpPr txBox="1">
            <a:spLocks/>
          </p:cNvSpPr>
          <p:nvPr/>
        </p:nvSpPr>
        <p:spPr>
          <a:xfrm>
            <a:off x="399719" y="194065"/>
            <a:ext cx="11420272"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H" sz="4500" dirty="0">
                <a:solidFill>
                  <a:schemeClr val="bg1"/>
                </a:solidFill>
                <a:latin typeface="Copperplate Gothic Bold" panose="020E0705020206020404" pitchFamily="34" charset="77"/>
                <a:cs typeface="Futura Medium" panose="020B0602020204020303" pitchFamily="34" charset="-79"/>
              </a:rPr>
              <a:t>Scopes of Enhancement</a:t>
            </a:r>
          </a:p>
        </p:txBody>
      </p:sp>
      <p:cxnSp>
        <p:nvCxnSpPr>
          <p:cNvPr id="14" name="Straight Arrow Connector 13">
            <a:extLst>
              <a:ext uri="{FF2B5EF4-FFF2-40B4-BE49-F238E27FC236}">
                <a16:creationId xmlns:a16="http://schemas.microsoft.com/office/drawing/2014/main" id="{A9DA6B01-486D-A44B-BF4B-7B6E74465B5C}"/>
              </a:ext>
            </a:extLst>
          </p:cNvPr>
          <p:cNvCxnSpPr>
            <a:cxnSpLocks/>
          </p:cNvCxnSpPr>
          <p:nvPr/>
        </p:nvCxnSpPr>
        <p:spPr>
          <a:xfrm flipH="1">
            <a:off x="6109854" y="-1555510"/>
            <a:ext cx="1892294" cy="1330593"/>
          </a:xfrm>
          <a:prstGeom prst="straightConnector1">
            <a:avLst/>
          </a:prstGeom>
          <a:ln>
            <a:solidFill>
              <a:schemeClr val="bg1"/>
            </a:solidFill>
            <a:tailEnd type="triangle"/>
          </a:ln>
        </p:spPr>
        <p:style>
          <a:lnRef idx="1">
            <a:schemeClr val="accent3"/>
          </a:lnRef>
          <a:fillRef idx="0">
            <a:schemeClr val="accent3"/>
          </a:fillRef>
          <a:effectRef idx="0">
            <a:schemeClr val="accent3"/>
          </a:effectRef>
          <a:fontRef idx="minor">
            <a:schemeClr val="tx1"/>
          </a:fontRef>
        </p:style>
      </p:cxnSp>
      <p:sp>
        <p:nvSpPr>
          <p:cNvPr id="35" name="TextBox 34">
            <a:extLst>
              <a:ext uri="{FF2B5EF4-FFF2-40B4-BE49-F238E27FC236}">
                <a16:creationId xmlns:a16="http://schemas.microsoft.com/office/drawing/2014/main" id="{A711085C-5BD1-43DB-545D-FD82C828935B}"/>
              </a:ext>
            </a:extLst>
          </p:cNvPr>
          <p:cNvSpPr txBox="1"/>
          <p:nvPr/>
        </p:nvSpPr>
        <p:spPr>
          <a:xfrm>
            <a:off x="3133051" y="2094994"/>
            <a:ext cx="5795913" cy="3170099"/>
          </a:xfrm>
          <a:prstGeom prst="rect">
            <a:avLst/>
          </a:prstGeom>
          <a:noFill/>
        </p:spPr>
        <p:txBody>
          <a:bodyPr wrap="square" rtlCol="0">
            <a:spAutoFit/>
          </a:bodyPr>
          <a:lstStyle/>
          <a:p>
            <a:pPr marL="285750" indent="-285750" algn="ctr">
              <a:buFont typeface="Arial" panose="020B0604020202020204" pitchFamily="34" charset="0"/>
              <a:buChar char="•"/>
            </a:pPr>
            <a:r>
              <a:rPr lang="en-CH" sz="2600" dirty="0">
                <a:solidFill>
                  <a:schemeClr val="bg1"/>
                </a:solidFill>
                <a:latin typeface="Futura Medium" panose="020B0602020204020303" pitchFamily="34" charset="-79"/>
                <a:cs typeface="Futura Medium" panose="020B0602020204020303" pitchFamily="34" charset="-79"/>
              </a:rPr>
              <a:t>Overall Fine-tuning</a:t>
            </a:r>
          </a:p>
          <a:p>
            <a:pPr marL="285750" indent="-285750" algn="ctr">
              <a:buFont typeface="Arial" panose="020B0604020202020204" pitchFamily="34" charset="0"/>
              <a:buChar char="•"/>
            </a:pPr>
            <a:r>
              <a:rPr lang="en-CH" sz="2600" dirty="0">
                <a:solidFill>
                  <a:schemeClr val="bg1"/>
                </a:solidFill>
                <a:latin typeface="Futura Medium" panose="020B0602020204020303" pitchFamily="34" charset="-79"/>
                <a:cs typeface="Futura Medium" panose="020B0602020204020303" pitchFamily="34" charset="-79"/>
              </a:rPr>
              <a:t>Multiple Speakers Recognition</a:t>
            </a:r>
          </a:p>
          <a:p>
            <a:pPr marL="285750" indent="-285750" algn="ctr">
              <a:buFont typeface="Arial" panose="020B0604020202020204" pitchFamily="34" charset="0"/>
              <a:buChar char="•"/>
            </a:pPr>
            <a:r>
              <a:rPr lang="en-CH" sz="2600" dirty="0">
                <a:solidFill>
                  <a:schemeClr val="bg1"/>
                </a:solidFill>
                <a:latin typeface="Futura Medium" panose="020B0602020204020303" pitchFamily="34" charset="-79"/>
                <a:cs typeface="Futura Medium" panose="020B0602020204020303" pitchFamily="34" charset="-79"/>
              </a:rPr>
              <a:t>Language Identification</a:t>
            </a:r>
          </a:p>
          <a:p>
            <a:pPr marL="285750" indent="-285750" algn="ctr">
              <a:buFont typeface="Arial" panose="020B0604020202020204" pitchFamily="34" charset="0"/>
              <a:buChar char="•"/>
            </a:pPr>
            <a:r>
              <a:rPr lang="en-CH" sz="2600" dirty="0">
                <a:solidFill>
                  <a:schemeClr val="bg1"/>
                </a:solidFill>
                <a:latin typeface="Futura Medium" panose="020B0602020204020303" pitchFamily="34" charset="-79"/>
                <a:cs typeface="Futura Medium" panose="020B0602020204020303" pitchFamily="34" charset="-79"/>
              </a:rPr>
              <a:t>Sentiment Recognition</a:t>
            </a:r>
          </a:p>
          <a:p>
            <a:pPr marL="285750" indent="-285750" algn="ctr">
              <a:buFont typeface="Arial" panose="020B0604020202020204" pitchFamily="34" charset="0"/>
              <a:buChar char="•"/>
            </a:pPr>
            <a:r>
              <a:rPr lang="en-CH" sz="2600" dirty="0">
                <a:solidFill>
                  <a:schemeClr val="bg1"/>
                </a:solidFill>
                <a:latin typeface="Futura Medium" panose="020B0602020204020303" pitchFamily="34" charset="-79"/>
                <a:cs typeface="Futura Medium" panose="020B0602020204020303" pitchFamily="34" charset="-79"/>
              </a:rPr>
              <a:t>Accesibility</a:t>
            </a:r>
          </a:p>
          <a:p>
            <a:pPr marL="285750" indent="-285750" algn="ctr">
              <a:buFont typeface="Arial" panose="020B0604020202020204" pitchFamily="34" charset="0"/>
              <a:buChar char="•"/>
            </a:pPr>
            <a:r>
              <a:rPr lang="en-CH" sz="2600" dirty="0">
                <a:solidFill>
                  <a:schemeClr val="bg1"/>
                </a:solidFill>
                <a:latin typeface="Futura Medium" panose="020B0602020204020303" pitchFamily="34" charset="-79"/>
                <a:cs typeface="Futura Medium" panose="020B0602020204020303" pitchFamily="34" charset="-79"/>
              </a:rPr>
              <a:t>Range of Languages &amp; Dialects</a:t>
            </a:r>
          </a:p>
          <a:p>
            <a:pPr marL="285750" indent="-285750" algn="ctr">
              <a:buFont typeface="Arial" panose="020B0604020202020204" pitchFamily="34" charset="0"/>
              <a:buChar char="•"/>
            </a:pPr>
            <a:r>
              <a:rPr lang="en-CH" sz="2600" dirty="0">
                <a:solidFill>
                  <a:schemeClr val="bg1"/>
                </a:solidFill>
                <a:latin typeface="Futura Medium" panose="020B0602020204020303" pitchFamily="34" charset="-79"/>
                <a:cs typeface="Futura Medium" panose="020B0602020204020303" pitchFamily="34" charset="-79"/>
              </a:rPr>
              <a:t>Jargons &amp; Accents</a:t>
            </a:r>
          </a:p>
          <a:p>
            <a:pPr marL="285750" indent="-285750" algn="ctr">
              <a:buFont typeface="Arial" panose="020B0604020202020204" pitchFamily="34" charset="0"/>
              <a:buChar char="•"/>
            </a:pPr>
            <a:endParaRPr lang="en-CH" dirty="0">
              <a:solidFill>
                <a:schemeClr val="bg1"/>
              </a:solidFill>
            </a:endParaRPr>
          </a:p>
        </p:txBody>
      </p:sp>
    </p:spTree>
    <p:extLst>
      <p:ext uri="{BB962C8B-B14F-4D97-AF65-F5344CB8AC3E}">
        <p14:creationId xmlns:p14="http://schemas.microsoft.com/office/powerpoint/2010/main" val="3036971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775</TotalTime>
  <Words>640</Words>
  <Application>Microsoft Macintosh PowerPoint</Application>
  <PresentationFormat>Widescreen</PresentationFormat>
  <Paragraphs>166</Paragraphs>
  <Slides>10</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Slack-Lato</vt:lpstr>
      <vt:lpstr>Söhne</vt:lpstr>
      <vt:lpstr>Arial</vt:lpstr>
      <vt:lpstr>Calibri</vt:lpstr>
      <vt:lpstr>Calibri Light</vt:lpstr>
      <vt:lpstr>Copperplate Gothic Bold</vt:lpstr>
      <vt:lpstr>FUTURA MEDIUM</vt:lpstr>
      <vt:lpstr>FUTURA MEDIUM</vt:lpstr>
      <vt:lpstr>Helvetica Neue</vt:lpstr>
      <vt:lpstr>Office Theme</vt:lpstr>
      <vt:lpstr>BHASHA-BRIDGE</vt:lpstr>
      <vt:lpstr>BHASHA-BRIDGE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Pan Chen</dc:creator>
  <cp:lastModifiedBy>David Pan Chen</cp:lastModifiedBy>
  <cp:revision>4</cp:revision>
  <dcterms:created xsi:type="dcterms:W3CDTF">2023-12-06T11:03:29Z</dcterms:created>
  <dcterms:modified xsi:type="dcterms:W3CDTF">2023-12-07T15:57:39Z</dcterms:modified>
</cp:coreProperties>
</file>